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9" r:id="rId4"/>
    <p:sldId id="257" r:id="rId5"/>
    <p:sldId id="260" r:id="rId6"/>
    <p:sldId id="261" r:id="rId7"/>
    <p:sldId id="547" r:id="rId8"/>
    <p:sldId id="548" r:id="rId9"/>
    <p:sldId id="522" r:id="rId10"/>
    <p:sldId id="523" r:id="rId11"/>
    <p:sldId id="571" r:id="rId12"/>
    <p:sldId id="570" r:id="rId13"/>
    <p:sldId id="550" r:id="rId14"/>
    <p:sldId id="572" r:id="rId15"/>
    <p:sldId id="573" r:id="rId16"/>
    <p:sldId id="574" r:id="rId17"/>
    <p:sldId id="262" r:id="rId18"/>
    <p:sldId id="263" r:id="rId19"/>
    <p:sldId id="264" r:id="rId20"/>
    <p:sldId id="585" r:id="rId21"/>
    <p:sldId id="575" r:id="rId22"/>
    <p:sldId id="576" r:id="rId23"/>
    <p:sldId id="577" r:id="rId24"/>
    <p:sldId id="266" r:id="rId25"/>
    <p:sldId id="559" r:id="rId26"/>
    <p:sldId id="586" r:id="rId27"/>
    <p:sldId id="560" r:id="rId28"/>
    <p:sldId id="587" r:id="rId29"/>
    <p:sldId id="592" r:id="rId30"/>
    <p:sldId id="270" r:id="rId31"/>
    <p:sldId id="565" r:id="rId32"/>
    <p:sldId id="265" r:id="rId33"/>
    <p:sldId id="589" r:id="rId34"/>
    <p:sldId id="581" r:id="rId35"/>
    <p:sldId id="582" r:id="rId36"/>
    <p:sldId id="583" r:id="rId37"/>
    <p:sldId id="584" r:id="rId38"/>
    <p:sldId id="269" r:id="rId39"/>
    <p:sldId id="563" r:id="rId40"/>
    <p:sldId id="568" r:id="rId41"/>
    <p:sldId id="591" r:id="rId42"/>
    <p:sldId id="580" r:id="rId43"/>
    <p:sldId id="272" r:id="rId44"/>
    <p:sldId id="267" r:id="rId45"/>
    <p:sldId id="273" r:id="rId4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31794-A8FF-2FA8-A91B-8105B76F6243}" v="319" dt="2023-07-16T19:35:43.911"/>
    <p1510:client id="{929B5B8B-E6FC-5F48-8351-F16A37E1D512}" v="93" dt="2023-07-14T13:11:14.429"/>
    <p1510:client id="{9374A16D-E806-9F57-A2E7-D21BD2FEE1D6}" v="668" dt="2023-07-14T10:22:02.58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ACA"/>
          </a:solidFill>
        </a:fill>
      </a:tcStyle>
    </a:wholeTbl>
    <a:band2H>
      <a:tcTxStyle/>
      <a:tcStyle>
        <a:tcBdr/>
        <a:fill>
          <a:solidFill>
            <a:srgbClr val="FA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DF"/>
          </a:solidFill>
        </a:fill>
      </a:tcStyle>
    </a:wholeTbl>
    <a:band2H>
      <a:tcTxStyle/>
      <a:tcStyle>
        <a:tcBdr/>
        <a:fill>
          <a:solidFill>
            <a:srgbClr val="EFE7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CCA"/>
          </a:solidFill>
        </a:fill>
      </a:tcStyle>
    </a:wholeTbl>
    <a:band2H>
      <a:tcTxStyle/>
      <a:tcStyle>
        <a:tcBdr/>
        <a:fill>
          <a:solidFill>
            <a:srgbClr val="FFF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174"/>
  </p:normalViewPr>
  <p:slideViewPr>
    <p:cSldViewPr snapToGrid="0">
      <p:cViewPr varScale="1">
        <p:scale>
          <a:sx n="129" d="100"/>
          <a:sy n="129" d="100"/>
        </p:scale>
        <p:origin x="10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7:47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7:5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8:33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8191,'0'13'0,"0"-7"0,0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8:36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8:50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0 225 24575,'11'-14'0,"12"-16"0,2 1 0,16-17 0,-1 6 0,-8 11 0,-12 10 0,-7 14 0,-8-3 0,-1 8 0,-4-4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3" name="Shape 8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Vodafone Rg"/>
      </a:defRPr>
    </a:lvl1pPr>
    <a:lvl2pPr indent="228600" latinLnBrk="0">
      <a:defRPr sz="1200">
        <a:latin typeface="+mn-lt"/>
        <a:ea typeface="+mn-ea"/>
        <a:cs typeface="+mn-cs"/>
        <a:sym typeface="Vodafone Rg"/>
      </a:defRPr>
    </a:lvl2pPr>
    <a:lvl3pPr indent="457200" latinLnBrk="0">
      <a:defRPr sz="1200">
        <a:latin typeface="+mn-lt"/>
        <a:ea typeface="+mn-ea"/>
        <a:cs typeface="+mn-cs"/>
        <a:sym typeface="Vodafone Rg"/>
      </a:defRPr>
    </a:lvl3pPr>
    <a:lvl4pPr indent="685800" latinLnBrk="0">
      <a:defRPr sz="1200">
        <a:latin typeface="+mn-lt"/>
        <a:ea typeface="+mn-ea"/>
        <a:cs typeface="+mn-cs"/>
        <a:sym typeface="Vodafone Rg"/>
      </a:defRPr>
    </a:lvl4pPr>
    <a:lvl5pPr indent="914400" latinLnBrk="0">
      <a:defRPr sz="1200">
        <a:latin typeface="+mn-lt"/>
        <a:ea typeface="+mn-ea"/>
        <a:cs typeface="+mn-cs"/>
        <a:sym typeface="Vodafone Rg"/>
      </a:defRPr>
    </a:lvl5pPr>
    <a:lvl6pPr indent="1143000" latinLnBrk="0">
      <a:defRPr sz="1200">
        <a:latin typeface="+mn-lt"/>
        <a:ea typeface="+mn-ea"/>
        <a:cs typeface="+mn-cs"/>
        <a:sym typeface="Vodafone Rg"/>
      </a:defRPr>
    </a:lvl6pPr>
    <a:lvl7pPr indent="1371600" latinLnBrk="0">
      <a:defRPr sz="1200">
        <a:latin typeface="+mn-lt"/>
        <a:ea typeface="+mn-ea"/>
        <a:cs typeface="+mn-cs"/>
        <a:sym typeface="Vodafone Rg"/>
      </a:defRPr>
    </a:lvl7pPr>
    <a:lvl8pPr indent="1600200" latinLnBrk="0">
      <a:defRPr sz="1200">
        <a:latin typeface="+mn-lt"/>
        <a:ea typeface="+mn-ea"/>
        <a:cs typeface="+mn-cs"/>
        <a:sym typeface="Vodafone Rg"/>
      </a:defRPr>
    </a:lvl8pPr>
    <a:lvl9pPr indent="1828800" latinLnBrk="0">
      <a:defRPr sz="1200">
        <a:latin typeface="+mn-lt"/>
        <a:ea typeface="+mn-ea"/>
        <a:cs typeface="+mn-cs"/>
        <a:sym typeface="Vodafone Rg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39087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Vždy používáme atributy Src a alt.</a:t>
            </a:r>
          </a:p>
          <a:p>
            <a:r>
              <a:t>Atributy width a height použijte v úkolu, aby se vám obrázky zobrazily správně veliké.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6" name="Shape 9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Strong je semantický, &lt;b&gt; a &lt;I&gt; a &lt;br&gt; je nesémantický</a:t>
            </a:r>
          </a:p>
          <a:p>
            <a:r>
              <a:t>Span není semantický, používáme ho např pro oddělení stylů a pro krátký text, popisek.. V tomto případě je tedy zvýraznění barvou pouze vizuální, kdežto tučný text je zvýrazněný i pro vyhledávač.</a:t>
            </a:r>
          </a:p>
          <a:p>
            <a:r>
              <a:t>Pro nový odstavec použijeme další &lt;p&gt;, neodsazujeme pomocí &lt;br /&gt; tagu (sémantika)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9" name="Shape 9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Odkazovat můžeme na jiný web, obrázek, konkrétní section na našem webu apod.</a:t>
            </a:r>
          </a:p>
        </p:txBody>
      </p:sp>
    </p:spTree>
    <p:extLst>
      <p:ext uri="{BB962C8B-B14F-4D97-AF65-F5344CB8AC3E}">
        <p14:creationId xmlns:p14="http://schemas.microsoft.com/office/powerpoint/2010/main" val="146392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Kód odsazujeme pro přehlednost.</a:t>
            </a:r>
          </a:p>
          <a:p>
            <a:r>
              <a:t>V některých programovacích jazycích je třeba kód odsazovat i kvůli správné funkčnosti kódu.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je semantický prvek, vyhledávač pak ví, že máme sekci s misí.</a:t>
            </a:r>
          </a:p>
          <a:p>
            <a:r>
              <a:t>Div semantický není, používáme pouze pro optické dělení obsahu webu a styly.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083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0" name="Shape 8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hlavičce uvádíme obecné informace o webu důležité pro vyhledávače a prohlížeče.</a:t>
            </a:r>
          </a:p>
          <a:p>
            <a:r>
              <a:t>Název dokumentu (title)</a:t>
            </a:r>
          </a:p>
          <a:p>
            <a:r>
              <a:t>Favicona - ikonka na kartě</a:t>
            </a:r>
          </a:p>
          <a:p>
            <a:r>
              <a:t>Open Graph tagy - meta s property “og”, jsou součástí Open Graph protokolu sociálních sítí (když dám odkaz na článek třeba na twitteru a ukáže se mi obrázek, title a krátký popis)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65EEFB-1091-4AAD-AA10-5CCABFFD2151}" type="slidenum">
              <a:rPr lang="en-GB"/>
              <a:pPr/>
              <a:t>9</a:t>
            </a:fld>
            <a:endParaRPr lang="en-GB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3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err="1"/>
              <a:t>lepší</a:t>
            </a:r>
            <a:r>
              <a:rPr lang="en-IE"/>
              <a:t> </a:t>
            </a:r>
            <a:r>
              <a:rPr lang="en-IE" err="1"/>
              <a:t>zadávání</a:t>
            </a:r>
            <a:r>
              <a:rPr lang="en-IE"/>
              <a:t> </a:t>
            </a:r>
            <a:r>
              <a:rPr lang="en-IE" err="1"/>
              <a:t>práce</a:t>
            </a:r>
            <a:endParaRPr lang="en-IE"/>
          </a:p>
          <a:p>
            <a:endParaRPr lang="en-IE"/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36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Atribut může být třeba ID, cesta k obrázku, adresa webu, na který odkazujeme apod. Atribut není povinný!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err="1"/>
              <a:t>Tagy</a:t>
            </a:r>
            <a:r>
              <a:t> </a:t>
            </a:r>
            <a:r>
              <a:rPr err="1"/>
              <a:t>máme</a:t>
            </a:r>
            <a:r>
              <a:t> </a:t>
            </a:r>
            <a:r>
              <a:rPr err="1"/>
              <a:t>sémantické</a:t>
            </a:r>
            <a:r>
              <a:t> a </a:t>
            </a:r>
            <a:r>
              <a:rPr err="1"/>
              <a:t>nesémantické</a:t>
            </a:r>
            <a:r>
              <a:t>. </a:t>
            </a:r>
            <a:r>
              <a:rPr err="1"/>
              <a:t>Nejde</a:t>
            </a:r>
            <a:r>
              <a:t> </a:t>
            </a:r>
            <a:r>
              <a:rPr err="1"/>
              <a:t>jen</a:t>
            </a:r>
            <a:r>
              <a:t> o to, jak to </a:t>
            </a:r>
            <a:r>
              <a:rPr err="1"/>
              <a:t>vypadá</a:t>
            </a:r>
            <a:r>
              <a:t>, ale o to, </a:t>
            </a:r>
            <a:r>
              <a:rPr err="1"/>
              <a:t>že</a:t>
            </a:r>
            <a:r>
              <a:t> </a:t>
            </a:r>
            <a:r>
              <a:rPr err="1"/>
              <a:t>říkáme</a:t>
            </a:r>
            <a:r>
              <a:t> </a:t>
            </a:r>
            <a:r>
              <a:rPr err="1"/>
              <a:t>prohlížeči</a:t>
            </a:r>
            <a:r>
              <a:t>, co je </a:t>
            </a:r>
            <a:r>
              <a:rPr err="1"/>
              <a:t>nadpis</a:t>
            </a:r>
            <a:r>
              <a:t>, co je </a:t>
            </a:r>
            <a:r>
              <a:rPr err="1"/>
              <a:t>odstavec</a:t>
            </a:r>
            <a:r>
              <a:t>, </a:t>
            </a:r>
            <a:r>
              <a:rPr err="1"/>
              <a:t>obrázek</a:t>
            </a:r>
            <a:r>
              <a:t>, </a:t>
            </a:r>
            <a:r>
              <a:rPr err="1"/>
              <a:t>seznam</a:t>
            </a:r>
            <a:r>
              <a:t> </a:t>
            </a:r>
            <a:r>
              <a:rPr err="1"/>
              <a:t>atd</a:t>
            </a:r>
            <a:r>
              <a:t>.</a:t>
            </a:r>
          </a:p>
          <a:p>
            <a:r>
              <a:t>U </a:t>
            </a:r>
            <a:r>
              <a:rPr err="1"/>
              <a:t>nadpisů</a:t>
            </a:r>
            <a:r>
              <a:t> </a:t>
            </a:r>
            <a:r>
              <a:rPr err="1"/>
              <a:t>bychom</a:t>
            </a:r>
            <a:r>
              <a:t> </a:t>
            </a:r>
            <a:r>
              <a:rPr err="1"/>
              <a:t>měli</a:t>
            </a:r>
            <a:r>
              <a:t> </a:t>
            </a:r>
            <a:r>
              <a:rPr err="1"/>
              <a:t>mít</a:t>
            </a:r>
            <a:r>
              <a:t> </a:t>
            </a:r>
            <a:r>
              <a:rPr err="1"/>
              <a:t>pouze</a:t>
            </a:r>
            <a:r>
              <a:t> </a:t>
            </a:r>
            <a:r>
              <a:rPr err="1"/>
              <a:t>jednu</a:t>
            </a:r>
            <a:r>
              <a:t> H1 </a:t>
            </a:r>
            <a:r>
              <a:rPr err="1"/>
              <a:t>na</a:t>
            </a:r>
            <a:r>
              <a:t> </a:t>
            </a:r>
            <a:r>
              <a:rPr err="1"/>
              <a:t>stránce</a:t>
            </a:r>
            <a:r>
              <a:t>, </a:t>
            </a:r>
            <a:r>
              <a:rPr err="1"/>
              <a:t>nikdy</a:t>
            </a:r>
            <a:r>
              <a:t> </a:t>
            </a:r>
            <a:r>
              <a:rPr err="1"/>
              <a:t>bychom</a:t>
            </a:r>
            <a:r>
              <a:t> </a:t>
            </a:r>
            <a:r>
              <a:rPr err="1"/>
              <a:t>neměli</a:t>
            </a:r>
            <a:r>
              <a:t> </a:t>
            </a:r>
            <a:r>
              <a:rPr err="1"/>
              <a:t>mít</a:t>
            </a:r>
            <a:r>
              <a:t> H2 pod H3 </a:t>
            </a:r>
            <a:r>
              <a:rPr err="1"/>
              <a:t>apod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2534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Seznam je semantický</a:t>
            </a:r>
          </a:p>
          <a:p>
            <a:r>
              <a:t>Seznam 10 filmů na letošní léto apod.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4" name="Shape 10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Tabulka je semantický prvek</a:t>
            </a:r>
          </a:p>
          <a:p>
            <a:r>
              <a:t>Na webu ji můžeme použít třeba pro ceník služeb.</a:t>
            </a:r>
          </a:p>
        </p:txBody>
      </p:sp>
    </p:spTree>
    <p:extLst>
      <p:ext uri="{BB962C8B-B14F-4D97-AF65-F5344CB8AC3E}">
        <p14:creationId xmlns:p14="http://schemas.microsoft.com/office/powerpoint/2010/main" val="414996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17" y="861250"/>
              <a:ext cx="220410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2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5"/>
          <p:cNvGrpSpPr/>
          <p:nvPr/>
        </p:nvGrpSpPr>
        <p:grpSpPr>
          <a:xfrm>
            <a:off x="1356" y="762"/>
            <a:ext cx="9141290" cy="5141976"/>
            <a:chOff x="0" y="0"/>
            <a:chExt cx="9141289" cy="5141974"/>
          </a:xfrm>
        </p:grpSpPr>
        <p:pic>
          <p:nvPicPr>
            <p:cNvPr id="13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35" y="86124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3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5"/>
          <p:cNvGrpSpPr/>
          <p:nvPr/>
        </p:nvGrpSpPr>
        <p:grpSpPr>
          <a:xfrm>
            <a:off x="678" y="761"/>
            <a:ext cx="9141290" cy="5141976"/>
            <a:chOff x="0" y="0"/>
            <a:chExt cx="9141289" cy="5141974"/>
          </a:xfrm>
        </p:grpSpPr>
        <p:pic>
          <p:nvPicPr>
            <p:cNvPr id="14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802" y="866011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4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5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2220" y="870773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Text názvu"/>
          <p:cNvSpPr txBox="1">
            <a:spLocks noGrp="1"/>
          </p:cNvSpPr>
          <p:nvPr>
            <p:ph type="title"/>
          </p:nvPr>
        </p:nvSpPr>
        <p:spPr>
          <a:xfrm>
            <a:off x="4394551" y="2323430"/>
            <a:ext cx="449862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6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17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9932" y="870774"/>
              <a:ext cx="268047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7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6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8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888" y="858868"/>
              <a:ext cx="2691136" cy="3569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 názvu"/>
          <p:cNvSpPr txBox="1">
            <a:spLocks noGrp="1"/>
          </p:cNvSpPr>
          <p:nvPr>
            <p:ph type="title"/>
          </p:nvPr>
        </p:nvSpPr>
        <p:spPr>
          <a:xfrm>
            <a:off x="4396451" y="2326209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8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5"/>
          <p:cNvGrpSpPr/>
          <p:nvPr/>
        </p:nvGrpSpPr>
        <p:grpSpPr>
          <a:xfrm>
            <a:off x="1693" y="761"/>
            <a:ext cx="9141291" cy="5141976"/>
            <a:chOff x="0" y="0"/>
            <a:chExt cx="9141289" cy="5141974"/>
          </a:xfrm>
        </p:grpSpPr>
        <p:pic>
          <p:nvPicPr>
            <p:cNvPr id="19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205" y="868393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Text názvu"/>
          <p:cNvSpPr txBox="1">
            <a:spLocks noGrp="1"/>
          </p:cNvSpPr>
          <p:nvPr>
            <p:ph type="title"/>
          </p:nvPr>
        </p:nvSpPr>
        <p:spPr>
          <a:xfrm>
            <a:off x="4470400" y="2216255"/>
            <a:ext cx="434340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0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1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2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078" y="863630"/>
              <a:ext cx="262003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ext názvu"/>
          <p:cNvSpPr txBox="1">
            <a:spLocks noGrp="1"/>
          </p:cNvSpPr>
          <p:nvPr>
            <p:ph type="title"/>
          </p:nvPr>
        </p:nvSpPr>
        <p:spPr>
          <a:xfrm>
            <a:off x="4514850" y="32411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2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5"/>
          <p:cNvGrpSpPr/>
          <p:nvPr/>
        </p:nvGrpSpPr>
        <p:grpSpPr>
          <a:xfrm>
            <a:off x="1354" y="761"/>
            <a:ext cx="9141292" cy="5141978"/>
            <a:chOff x="0" y="0"/>
            <a:chExt cx="9141290" cy="5141976"/>
          </a:xfrm>
        </p:grpSpPr>
        <p:pic>
          <p:nvPicPr>
            <p:cNvPr id="23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871" y="861249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3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4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755" y="866011"/>
              <a:ext cx="265558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5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6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210" y="863631"/>
              <a:ext cx="266269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Text názvu"/>
          <p:cNvSpPr txBox="1">
            <a:spLocks noGrp="1"/>
          </p:cNvSpPr>
          <p:nvPr>
            <p:ph type="title"/>
          </p:nvPr>
        </p:nvSpPr>
        <p:spPr>
          <a:xfrm>
            <a:off x="4654220" y="3136357"/>
            <a:ext cx="423895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6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27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914" y="868393"/>
              <a:ext cx="265203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Text názvu"/>
          <p:cNvSpPr txBox="1">
            <a:spLocks noGrp="1"/>
          </p:cNvSpPr>
          <p:nvPr>
            <p:ph type="title"/>
          </p:nvPr>
        </p:nvSpPr>
        <p:spPr>
          <a:xfrm>
            <a:off x="4587545" y="3250657"/>
            <a:ext cx="430563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7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8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3194" y="863630"/>
              <a:ext cx="247072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9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9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0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8612" y="868393"/>
              <a:ext cx="246006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0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1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6494" y="856487"/>
              <a:ext cx="2282312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Text názvu"/>
          <p:cNvSpPr txBox="1">
            <a:spLocks noGrp="1"/>
          </p:cNvSpPr>
          <p:nvPr>
            <p:ph type="title"/>
          </p:nvPr>
        </p:nvSpPr>
        <p:spPr>
          <a:xfrm>
            <a:off x="4573587" y="2323430"/>
            <a:ext cx="4200771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1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1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678" y="863630"/>
              <a:ext cx="227164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3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3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538" y="846960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Text názvu"/>
          <p:cNvSpPr txBox="1">
            <a:spLocks noGrp="1"/>
          </p:cNvSpPr>
          <p:nvPr>
            <p:ph type="title"/>
          </p:nvPr>
        </p:nvSpPr>
        <p:spPr>
          <a:xfrm>
            <a:off x="1898650" y="2286584"/>
            <a:ext cx="373546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4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4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5"/>
          <p:cNvGrpSpPr/>
          <p:nvPr/>
        </p:nvGrpSpPr>
        <p:grpSpPr>
          <a:xfrm>
            <a:off x="676" y="762"/>
            <a:ext cx="9141291" cy="5141976"/>
            <a:chOff x="0" y="0"/>
            <a:chExt cx="9141289" cy="5141974"/>
          </a:xfrm>
        </p:grpSpPr>
        <p:pic>
          <p:nvPicPr>
            <p:cNvPr id="35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012" y="849343"/>
              <a:ext cx="2684026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Text názvu"/>
          <p:cNvSpPr txBox="1">
            <a:spLocks noGrp="1"/>
          </p:cNvSpPr>
          <p:nvPr>
            <p:ph type="title"/>
          </p:nvPr>
        </p:nvSpPr>
        <p:spPr>
          <a:xfrm>
            <a:off x="1980948" y="2215308"/>
            <a:ext cx="2932086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5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5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36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0503" y="868393"/>
              <a:ext cx="2669807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3465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6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7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2653" y="851115"/>
              <a:ext cx="2684832" cy="3573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37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217" y="873155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 názvu"/>
          <p:cNvSpPr txBox="1">
            <a:spLocks noGrp="1"/>
          </p:cNvSpPr>
          <p:nvPr>
            <p:ph type="title"/>
          </p:nvPr>
        </p:nvSpPr>
        <p:spPr>
          <a:xfrm>
            <a:off x="4371975" y="32538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8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8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5"/>
          <p:cNvGrpSpPr/>
          <p:nvPr/>
        </p:nvGrpSpPr>
        <p:grpSpPr>
          <a:xfrm>
            <a:off x="1693" y="762"/>
            <a:ext cx="9141291" cy="5141976"/>
            <a:chOff x="0" y="0"/>
            <a:chExt cx="9141289" cy="5141974"/>
          </a:xfrm>
        </p:grpSpPr>
        <p:pic>
          <p:nvPicPr>
            <p:cNvPr id="39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5886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9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7"/>
          <p:cNvGrpSpPr/>
          <p:nvPr/>
        </p:nvGrpSpPr>
        <p:grpSpPr>
          <a:xfrm>
            <a:off x="2032" y="761"/>
            <a:ext cx="9141291" cy="5141976"/>
            <a:chOff x="0" y="0"/>
            <a:chExt cx="9141289" cy="5141974"/>
          </a:xfrm>
        </p:grpSpPr>
        <p:pic>
          <p:nvPicPr>
            <p:cNvPr id="40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66013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0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8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1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5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2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2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8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3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3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35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5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4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805" y="876332"/>
              <a:ext cx="2691136" cy="3438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6" name="Text názvu"/>
          <p:cNvSpPr txBox="1">
            <a:spLocks noGrp="1"/>
          </p:cNvSpPr>
          <p:nvPr>
            <p:ph type="title"/>
          </p:nvPr>
        </p:nvSpPr>
        <p:spPr>
          <a:xfrm>
            <a:off x="5004922" y="2323430"/>
            <a:ext cx="4137722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4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5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5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770" y="878712"/>
              <a:ext cx="2684026" cy="3427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Text názvu"/>
          <p:cNvSpPr txBox="1">
            <a:spLocks noGrp="1"/>
          </p:cNvSpPr>
          <p:nvPr>
            <p:ph type="title"/>
          </p:nvPr>
        </p:nvSpPr>
        <p:spPr>
          <a:xfrm>
            <a:off x="5003999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6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11"/>
          <p:cNvGrpSpPr/>
          <p:nvPr/>
        </p:nvGrpSpPr>
        <p:grpSpPr>
          <a:xfrm>
            <a:off x="0" y="761"/>
            <a:ext cx="9141288" cy="5141976"/>
            <a:chOff x="0" y="0"/>
            <a:chExt cx="9141287" cy="5141974"/>
          </a:xfrm>
        </p:grpSpPr>
        <p:pic>
          <p:nvPicPr>
            <p:cNvPr id="46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954" y="860988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2970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7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7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6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8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59" y="858135"/>
              <a:ext cx="2684027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8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8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9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Text názvu"/>
          <p:cNvSpPr txBox="1">
            <a:spLocks noGrp="1"/>
          </p:cNvSpPr>
          <p:nvPr>
            <p:ph type="title"/>
          </p:nvPr>
        </p:nvSpPr>
        <p:spPr>
          <a:xfrm>
            <a:off x="48525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9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0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5163" y="881692"/>
              <a:ext cx="266269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50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Text názvu"/>
          <p:cNvSpPr txBox="1">
            <a:spLocks noGrp="1"/>
          </p:cNvSpPr>
          <p:nvPr>
            <p:ph type="title"/>
          </p:nvPr>
        </p:nvSpPr>
        <p:spPr>
          <a:xfrm>
            <a:off x="4865523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1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1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2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2" y="849341"/>
              <a:ext cx="269113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Text názvu"/>
          <p:cNvSpPr txBox="1">
            <a:spLocks noGrp="1"/>
          </p:cNvSpPr>
          <p:nvPr>
            <p:ph type="title"/>
          </p:nvPr>
        </p:nvSpPr>
        <p:spPr>
          <a:xfrm>
            <a:off x="249239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2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5" y="854107"/>
              <a:ext cx="2684026" cy="355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3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4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138" y="846961"/>
              <a:ext cx="2669806" cy="357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Text názvu"/>
          <p:cNvSpPr txBox="1">
            <a:spLocks noGrp="1"/>
          </p:cNvSpPr>
          <p:nvPr>
            <p:ph type="title"/>
          </p:nvPr>
        </p:nvSpPr>
        <p:spPr>
          <a:xfrm>
            <a:off x="344955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5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5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6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54106"/>
              <a:ext cx="2659141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6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7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460" y="855527"/>
              <a:ext cx="2691136" cy="348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1065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7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8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60" y="861249"/>
              <a:ext cx="2684026" cy="34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9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9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9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59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80300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Text názvu"/>
          <p:cNvSpPr txBox="1">
            <a:spLocks noGrp="1"/>
          </p:cNvSpPr>
          <p:nvPr>
            <p:ph type="title"/>
          </p:nvPr>
        </p:nvSpPr>
        <p:spPr>
          <a:xfrm>
            <a:off x="4841876" y="3136357"/>
            <a:ext cx="405129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0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0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61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338" y="882680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Text názvu"/>
          <p:cNvSpPr txBox="1">
            <a:spLocks noGrp="1"/>
          </p:cNvSpPr>
          <p:nvPr>
            <p:ph type="title"/>
          </p:nvPr>
        </p:nvSpPr>
        <p:spPr>
          <a:xfrm>
            <a:off x="4841875" y="3250657"/>
            <a:ext cx="40513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1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1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62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8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2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3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97" y="854105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63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4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4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8" cy="36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5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5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32" y="857293"/>
            <a:ext cx="2678033" cy="3578402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6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62" y="861504"/>
            <a:ext cx="2693191" cy="358669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7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8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80" y="856208"/>
            <a:ext cx="2678846" cy="357948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8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9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699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6538914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70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01" name="Text úrovně 1…"/>
          <p:cNvSpPr txBox="1">
            <a:spLocks noGrp="1"/>
          </p:cNvSpPr>
          <p:nvPr>
            <p:ph type="body" idx="1"/>
          </p:nvPr>
        </p:nvSpPr>
        <p:spPr>
          <a:xfrm>
            <a:off x="250825" y="873456"/>
            <a:ext cx="8642350" cy="36032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1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11" name="Picture Placeholder 11"/>
          <p:cNvSpPr>
            <a:spLocks noGrp="1"/>
          </p:cNvSpPr>
          <p:nvPr>
            <p:ph type="pic" sz="half" idx="21"/>
          </p:nvPr>
        </p:nvSpPr>
        <p:spPr>
          <a:xfrm>
            <a:off x="4679950" y="873125"/>
            <a:ext cx="4213225" cy="3603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13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Char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22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23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24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 and Da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60" y="833075"/>
            <a:ext cx="2750856" cy="3737293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 názvu"/>
          <p:cNvSpPr txBox="1">
            <a:spLocks noGrp="1"/>
          </p:cNvSpPr>
          <p:nvPr>
            <p:ph type="title"/>
          </p:nvPr>
        </p:nvSpPr>
        <p:spPr>
          <a:xfrm>
            <a:off x="566893" y="2457450"/>
            <a:ext cx="3284018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Text názvu</a:t>
            </a:r>
          </a:p>
        </p:txBody>
      </p:sp>
      <p:sp>
        <p:nvSpPr>
          <p:cNvPr id="73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3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4460875" y="1572726"/>
            <a:ext cx="1558925" cy="2904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3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47341" y="1572726"/>
            <a:ext cx="1558926" cy="29040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4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47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6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412" y="877919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5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 Speech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04" y="819062"/>
            <a:ext cx="2258447" cy="3042044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6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66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 Speechmar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5" y="819106"/>
            <a:ext cx="2258414" cy="30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Text názvu</a:t>
            </a:r>
          </a:p>
        </p:txBody>
      </p:sp>
      <p:sp>
        <p:nvSpPr>
          <p:cNvPr id="77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79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6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8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88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89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98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7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799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800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x3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Media Placeholder 4"/>
          <p:cNvSpPr>
            <a:spLocks noGrp="1"/>
          </p:cNvSpPr>
          <p:nvPr>
            <p:ph type="media" idx="21"/>
          </p:nvPr>
        </p:nvSpPr>
        <p:spPr>
          <a:xfrm>
            <a:off x="1608400" y="266700"/>
            <a:ext cx="5927201" cy="44453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0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x9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edia Placeholder 4"/>
          <p:cNvSpPr>
            <a:spLocks noGrp="1"/>
          </p:cNvSpPr>
          <p:nvPr>
            <p:ph type="media" idx="21"/>
          </p:nvPr>
        </p:nvSpPr>
        <p:spPr>
          <a:xfrm>
            <a:off x="822325" y="266399"/>
            <a:ext cx="7499351" cy="421838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8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frame 16x9 Video placehol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Media Placeholder 4"/>
          <p:cNvSpPr>
            <a:spLocks noGrp="1"/>
          </p:cNvSpPr>
          <p:nvPr>
            <p:ph type="media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2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7"/>
          <p:cNvGrpSpPr/>
          <p:nvPr/>
        </p:nvGrpSpPr>
        <p:grpSpPr>
          <a:xfrm>
            <a:off x="2034" y="764"/>
            <a:ext cx="9141287" cy="5141973"/>
            <a:chOff x="0" y="0"/>
            <a:chExt cx="9141286" cy="5141972"/>
          </a:xfrm>
        </p:grpSpPr>
        <p:pic>
          <p:nvPicPr>
            <p:cNvPr id="7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988" y="861248"/>
              <a:ext cx="2673361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Text názvu"/>
          <p:cNvSpPr txBox="1">
            <a:spLocks noGrp="1"/>
          </p:cNvSpPr>
          <p:nvPr>
            <p:ph type="title"/>
          </p:nvPr>
        </p:nvSpPr>
        <p:spPr>
          <a:xfrm>
            <a:off x="1648698" y="2840891"/>
            <a:ext cx="384308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8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8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"/>
          <p:cNvGrpSpPr/>
          <p:nvPr/>
        </p:nvGrpSpPr>
        <p:grpSpPr>
          <a:xfrm>
            <a:off x="1356" y="764"/>
            <a:ext cx="9141287" cy="5141973"/>
            <a:chOff x="0" y="0"/>
            <a:chExt cx="9141286" cy="5141972"/>
          </a:xfrm>
        </p:grpSpPr>
        <p:pic>
          <p:nvPicPr>
            <p:cNvPr id="9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806" y="877764"/>
              <a:ext cx="266625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Text názvu"/>
          <p:cNvSpPr txBox="1">
            <a:spLocks noGrp="1"/>
          </p:cNvSpPr>
          <p:nvPr>
            <p:ph type="title"/>
          </p:nvPr>
        </p:nvSpPr>
        <p:spPr>
          <a:xfrm>
            <a:off x="1614812" y="2811458"/>
            <a:ext cx="2765431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9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10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503" y="854105"/>
              <a:ext cx="220765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0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názvu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Text názvu</a:t>
            </a:r>
          </a:p>
        </p:txBody>
      </p:sp>
      <p:sp>
        <p:nvSpPr>
          <p:cNvPr id="4" name="Text úrovně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5486400" y="44878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6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5C84D8EA-BD61-C103-43DF-8813C8107411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n-ea"/>
                <a:cs typeface="+mn-cs"/>
                <a:sym typeface="Vodafone Rg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transition spd="med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9pPr>
    </p:titleStyle>
    <p:bodyStyle>
      <a:lvl1pPr marL="138112" marR="0" indent="-13811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1pPr>
      <a:lvl2pPr marL="389845" marR="0" indent="-1898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2pPr>
      <a:lvl3pPr marL="573541" marR="0" indent="-1877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3pPr>
      <a:lvl4pPr marL="792956" marR="0" indent="-2262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4pPr>
      <a:lvl5pPr marL="995362" marR="0" indent="-24288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5pPr>
      <a:lvl6pPr marL="24917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6pPr>
      <a:lvl7pPr marL="29489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7pPr>
      <a:lvl8pPr marL="34061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8pPr>
      <a:lvl9pPr marL="38633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79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79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79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selectors.asp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7.png"/><Relationship Id="rId7" Type="http://schemas.openxmlformats.org/officeDocument/2006/relationships/customXml" Target="../ink/ink2.xml"/><Relationship Id="rId12" Type="http://schemas.openxmlformats.org/officeDocument/2006/relationships/image" Target="../media/image11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170.png"/><Relationship Id="rId11" Type="http://schemas.openxmlformats.org/officeDocument/2006/relationships/customXml" Target="../ink/ink5.xml"/><Relationship Id="rId5" Type="http://schemas.openxmlformats.org/officeDocument/2006/relationships/customXml" Target="../ink/ink1.xml"/><Relationship Id="rId10" Type="http://schemas.openxmlformats.org/officeDocument/2006/relationships/customXml" Target="../ink/ink4.xml"/><Relationship Id="rId4" Type="http://schemas.openxmlformats.org/officeDocument/2006/relationships/image" Target="../media/image128.png"/><Relationship Id="rId9" Type="http://schemas.openxmlformats.org/officeDocument/2006/relationships/image" Target="../media/image11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Základy</a:t>
            </a:r>
            <a:r>
              <a:t> HTML</a:t>
            </a:r>
          </a:p>
        </p:txBody>
      </p:sp>
      <p:sp>
        <p:nvSpPr>
          <p:cNvPr id="83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50826" y="4039360"/>
            <a:ext cx="2090449" cy="682888"/>
          </a:xfrm>
          <a:prstGeom prst="rect">
            <a:avLst/>
          </a:prstGeom>
        </p:spPr>
        <p:txBody>
          <a:bodyPr/>
          <a:lstStyle/>
          <a:p>
            <a:r>
              <a:t>July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23962" y="50722"/>
            <a:ext cx="0" cy="0"/>
          </a:xfrm>
        </p:spPr>
        <p:txBody>
          <a:bodyPr/>
          <a:lstStyle/>
          <a:p>
            <a:fld id="{54DDC2E9-958F-46D0-92B6-AF397A7C4FFA}" type="datetime3">
              <a:rPr lang="en-US" smtClean="0"/>
              <a:t>17 July 2023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6679256" y="240622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6453589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5703190" y="199944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9F26A7-E7E9-F7A0-C1FE-CEA2B7804914}"/>
              </a:ext>
            </a:extLst>
          </p:cNvPr>
          <p:cNvSpPr txBox="1">
            <a:spLocks/>
          </p:cNvSpPr>
          <p:nvPr/>
        </p:nvSpPr>
        <p:spPr>
          <a:xfrm>
            <a:off x="1420037" y="140753"/>
            <a:ext cx="6427031" cy="806452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GB" err="1">
                <a:latin typeface="Vodafone Rg"/>
              </a:rPr>
              <a:t>Možnosti</a:t>
            </a:r>
            <a:r>
              <a:rPr lang="en-GB">
                <a:latin typeface="Vodafone Rg"/>
              </a:rPr>
              <a:t> </a:t>
            </a:r>
            <a:r>
              <a:rPr lang="en-GB" err="1">
                <a:latin typeface="Vodafone Rg"/>
              </a:rPr>
              <a:t>propojení</a:t>
            </a:r>
            <a:r>
              <a:rPr lang="cs-CZ">
                <a:latin typeface="Vodafone Rg"/>
              </a:rPr>
              <a:t> </a:t>
            </a:r>
            <a:r>
              <a:rPr lang="en-GB">
                <a:latin typeface="Vodafone Rg"/>
              </a:rPr>
              <a:t>CSS a HTML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A6CB27C-460E-BCAC-387D-CFC542EED1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fld id="{54DDC2E9-958F-46D0-92B6-AF397A7C4FFA}" type="datetime3">
              <a:rPr lang="en-US" smtClean="0"/>
              <a:pPr/>
              <a:t>17 July 2023</a:t>
            </a:fld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AB2B9F-7185-4211-EECB-B525738A7040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332BCF-39EE-067F-CB9F-C1495A586C94}"/>
              </a:ext>
            </a:extLst>
          </p:cNvPr>
          <p:cNvSpPr txBox="1"/>
          <p:nvPr/>
        </p:nvSpPr>
        <p:spPr>
          <a:xfrm>
            <a:off x="6679256" y="240622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D1A361-57B6-F914-5EBE-E9523DE7F33F}"/>
              </a:ext>
            </a:extLst>
          </p:cNvPr>
          <p:cNvSpPr txBox="1"/>
          <p:nvPr/>
        </p:nvSpPr>
        <p:spPr>
          <a:xfrm>
            <a:off x="6453589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8AEAA-4B69-37BF-E903-FCDB1BE34105}"/>
              </a:ext>
            </a:extLst>
          </p:cNvPr>
          <p:cNvSpPr txBox="1"/>
          <p:nvPr/>
        </p:nvSpPr>
        <p:spPr>
          <a:xfrm>
            <a:off x="5703190" y="199944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E4EB4C-11D2-6D3A-7758-12FCD44F2515}"/>
              </a:ext>
            </a:extLst>
          </p:cNvPr>
          <p:cNvSpPr txBox="1"/>
          <p:nvPr/>
        </p:nvSpPr>
        <p:spPr>
          <a:xfrm>
            <a:off x="2137843" y="729672"/>
            <a:ext cx="2640867" cy="4859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err="1">
                <a:latin typeface="Vodafone Rg" pitchFamily="34" charset="0"/>
              </a:rPr>
              <a:t>inline</a:t>
            </a:r>
            <a:r>
              <a:rPr lang="cs-CZ">
                <a:latin typeface="Vodafone Rg" pitchFamily="34" charset="0"/>
              </a:rPr>
              <a:t> styling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C8A901-4762-CFD9-A84D-2A08882ED77E}"/>
              </a:ext>
            </a:extLst>
          </p:cNvPr>
          <p:cNvSpPr txBox="1"/>
          <p:nvPr/>
        </p:nvSpPr>
        <p:spPr>
          <a:xfrm>
            <a:off x="2137237" y="1961676"/>
            <a:ext cx="1552203" cy="3774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>
                <a:latin typeface="Vodafone Rg" pitchFamily="34" charset="0"/>
              </a:rPr>
              <a:t>&lt;style&gt; </a:t>
            </a:r>
            <a:r>
              <a:rPr lang="cs-CZ" err="1">
                <a:latin typeface="Vodafone Rg" pitchFamily="34" charset="0"/>
              </a:rPr>
              <a:t>tag</a:t>
            </a:r>
            <a:endParaRPr lang="cs-CZ">
              <a:latin typeface="Vodafone Rg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4D2DA6-9300-4732-D95A-696C31DC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566" y="1522325"/>
            <a:ext cx="3661970" cy="12923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4A6BEE-7ECD-CC10-1EB9-49E3CA37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566" y="662205"/>
            <a:ext cx="3689716" cy="6209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3EB148-80E2-126D-D43A-47A6AB80AF6A}"/>
              </a:ext>
            </a:extLst>
          </p:cNvPr>
          <p:cNvSpPr txBox="1"/>
          <p:nvPr/>
        </p:nvSpPr>
        <p:spPr>
          <a:xfrm>
            <a:off x="2137237" y="3646920"/>
            <a:ext cx="1889778" cy="374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b="1" err="1">
                <a:latin typeface="Vodafone Rg" pitchFamily="34" charset="0"/>
              </a:rPr>
              <a:t>linking</a:t>
            </a:r>
            <a:r>
              <a:rPr lang="cs-CZ" b="1">
                <a:latin typeface="Vodafone Rg" pitchFamily="34" charset="0"/>
              </a:rPr>
              <a:t> </a:t>
            </a:r>
            <a:r>
              <a:rPr lang="cs-CZ" b="1" err="1">
                <a:latin typeface="Vodafone Rg" pitchFamily="34" charset="0"/>
              </a:rPr>
              <a:t>the</a:t>
            </a:r>
            <a:r>
              <a:rPr lang="cs-CZ" b="1">
                <a:latin typeface="Vodafone Rg" pitchFamily="34" charset="0"/>
              </a:rPr>
              <a:t> CSS </a:t>
            </a:r>
            <a:r>
              <a:rPr lang="cs-CZ" b="1" err="1">
                <a:latin typeface="Vodafone Rg" pitchFamily="34" charset="0"/>
              </a:rPr>
              <a:t>file</a:t>
            </a:r>
            <a:endParaRPr lang="cs-CZ" b="1">
              <a:latin typeface="Vodafone Rg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5F5158-84A1-55B7-A860-DE0DE7079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15" y="3493893"/>
            <a:ext cx="3697319" cy="605743"/>
          </a:xfrm>
          <a:prstGeom prst="rect">
            <a:avLst/>
          </a:prstGeom>
        </p:spPr>
      </p:pic>
      <p:pic>
        <p:nvPicPr>
          <p:cNvPr id="26" name="Picture 25" descr="A blue and white logo&#10;&#10;Description automatically generated">
            <a:extLst>
              <a:ext uri="{FF2B5EF4-FFF2-40B4-BE49-F238E27FC236}">
                <a16:creationId xmlns:a16="http://schemas.microsoft.com/office/drawing/2014/main" id="{4D46ADFC-D992-019B-21BD-F652E16EEE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5FF0CD-C71B-A4A3-791B-CE627446B1C3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sz="4000">
                <a:solidFill>
                  <a:schemeClr val="accent1"/>
                </a:solidFill>
              </a:rPr>
              <a:t>1</a:t>
            </a:r>
            <a:endParaRPr kumimoji="0" lang="en-CZ" sz="4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B2563A0A-99C3-0A44-B675-FD63174C0A7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191AEE20-36AB-C7A7-4DDD-3F7290265E07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13808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A5A9-6BFD-40E0-8FD6-7CD91B13C0C6}"/>
              </a:ext>
            </a:extLst>
          </p:cNvPr>
          <p:cNvSpPr txBox="1">
            <a:spLocks/>
          </p:cNvSpPr>
          <p:nvPr/>
        </p:nvSpPr>
        <p:spPr>
          <a:xfrm>
            <a:off x="1886688" y="339248"/>
            <a:ext cx="5829997" cy="105038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GB">
                <a:latin typeface="Vodafone Rg"/>
              </a:rPr>
              <a:t>Nejlepší propojení CSS a HTML</a:t>
            </a:r>
            <a:endParaRPr lang="en-US">
              <a:latin typeface="Vodafone Rg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90D1F-ECEA-9010-AC63-55050DC406C3}"/>
              </a:ext>
            </a:extLst>
          </p:cNvPr>
          <p:cNvSpPr txBox="1"/>
          <p:nvPr/>
        </p:nvSpPr>
        <p:spPr>
          <a:xfrm>
            <a:off x="2608006" y="1324693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87D12-1834-9739-EDC0-8A4C403501E0}"/>
              </a:ext>
            </a:extLst>
          </p:cNvPr>
          <p:cNvSpPr/>
          <p:nvPr/>
        </p:nvSpPr>
        <p:spPr>
          <a:xfrm>
            <a:off x="2447707" y="1140027"/>
            <a:ext cx="390619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html</a:t>
            </a:r>
            <a:endParaRPr lang="cs-CZ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DF314-29E6-94FC-8B26-404BDAA76D4D}"/>
              </a:ext>
            </a:extLst>
          </p:cNvPr>
          <p:cNvSpPr txBox="1"/>
          <p:nvPr/>
        </p:nvSpPr>
        <p:spPr>
          <a:xfrm>
            <a:off x="3574871" y="246394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1443B-1C5E-CC96-2C49-975142297C35}"/>
              </a:ext>
            </a:extLst>
          </p:cNvPr>
          <p:cNvSpPr txBox="1"/>
          <p:nvPr/>
        </p:nvSpPr>
        <p:spPr>
          <a:xfrm>
            <a:off x="6452983" y="205921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FC287F-C33F-5E0A-787F-2161D9E61A71}"/>
              </a:ext>
            </a:extLst>
          </p:cNvPr>
          <p:cNvSpPr txBox="1"/>
          <p:nvPr/>
        </p:nvSpPr>
        <p:spPr>
          <a:xfrm>
            <a:off x="5478622" y="184934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1" name="Google Shape;587;p91">
            <a:extLst>
              <a:ext uri="{FF2B5EF4-FFF2-40B4-BE49-F238E27FC236}">
                <a16:creationId xmlns:a16="http://schemas.microsoft.com/office/drawing/2014/main" id="{6FCB6040-EE8A-A33A-0078-2975F1BC7557}"/>
              </a:ext>
            </a:extLst>
          </p:cNvPr>
          <p:cNvSpPr txBox="1"/>
          <p:nvPr/>
        </p:nvSpPr>
        <p:spPr>
          <a:xfrm>
            <a:off x="3855395" y="2977477"/>
            <a:ext cx="3283440" cy="142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Separujeme obsah stránky od vzhledu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Snížíme opakující se kód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Jeden CSS soubor pro celý web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B21DD5C-3B47-FB2A-AB2E-9B9BFCEFCC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223469"/>
              </p:ext>
            </p:extLst>
          </p:nvPr>
        </p:nvGraphicFramePr>
        <p:xfrm>
          <a:off x="2448929" y="1636980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3600" imgH="3048000" progId="Word.Document.12">
                  <p:embed/>
                </p:oleObj>
              </mc:Choice>
              <mc:Fallback>
                <p:oleObj name="Document" r:id="rId2" imgW="5943600" imgH="3048000" progId="Word.Documen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B21DD5C-3B47-FB2A-AB2E-9B9BFCEFCC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8929" y="1636980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 descr="A blue and white logo&#10;&#10;Description automatically generated">
            <a:extLst>
              <a:ext uri="{FF2B5EF4-FFF2-40B4-BE49-F238E27FC236}">
                <a16:creationId xmlns:a16="http://schemas.microsoft.com/office/drawing/2014/main" id="{2651089F-C100-20B7-EFF5-F8E2820B4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151C87-459F-FC77-4068-DDE4AB9B7E16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sz="4000">
                <a:solidFill>
                  <a:schemeClr val="accent1"/>
                </a:solidFill>
              </a:rPr>
              <a:t>1</a:t>
            </a:r>
            <a:endParaRPr kumimoji="0" lang="en-CZ" sz="4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D034A801-67C5-3359-2678-C5EBA11502C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233C14BB-7E85-1581-7330-A90CC2D54C35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32414904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3A28D99-F399-F75F-7055-7D71E0055FB9}"/>
              </a:ext>
            </a:extLst>
          </p:cNvPr>
          <p:cNvSpPr txBox="1">
            <a:spLocks/>
          </p:cNvSpPr>
          <p:nvPr/>
        </p:nvSpPr>
        <p:spPr>
          <a:xfrm>
            <a:off x="2150366" y="345222"/>
            <a:ext cx="5829997" cy="105038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GB" err="1">
                <a:latin typeface="Vodafone Rg"/>
              </a:rPr>
              <a:t>Opravte</a:t>
            </a:r>
            <a:r>
              <a:rPr lang="en-GB">
                <a:latin typeface="Vodafone Rg"/>
              </a:rPr>
              <a:t> </a:t>
            </a:r>
            <a:r>
              <a:rPr lang="en-GB" err="1">
                <a:latin typeface="Vodafone Rg"/>
              </a:rPr>
              <a:t>propojení</a:t>
            </a:r>
            <a:r>
              <a:rPr lang="en-GB">
                <a:latin typeface="Vodafone Rg"/>
              </a:rPr>
              <a:t> CSS a HTML</a:t>
            </a:r>
            <a:endParaRPr lang="en-US">
              <a:latin typeface="Vodafone Rg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3F3B5-E64A-9339-C3FC-7155F7B02095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A389A7-E277-D561-3841-CB6E680CE03E}"/>
              </a:ext>
            </a:extLst>
          </p:cNvPr>
          <p:cNvSpPr/>
          <p:nvPr/>
        </p:nvSpPr>
        <p:spPr>
          <a:xfrm>
            <a:off x="2711385" y="1146001"/>
            <a:ext cx="390619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html</a:t>
            </a:r>
            <a:endParaRPr lang="cs-CZ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066EA-1B18-8AA7-CC68-01BDB5F8D90C}"/>
              </a:ext>
            </a:extLst>
          </p:cNvPr>
          <p:cNvSpPr txBox="1"/>
          <p:nvPr/>
        </p:nvSpPr>
        <p:spPr>
          <a:xfrm>
            <a:off x="3838549" y="246991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E4F72-E2AE-1DD2-893A-BC6D5911DEF8}"/>
              </a:ext>
            </a:extLst>
          </p:cNvPr>
          <p:cNvSpPr txBox="1"/>
          <p:nvPr/>
        </p:nvSpPr>
        <p:spPr>
          <a:xfrm>
            <a:off x="6716661" y="206518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5A534-23E0-FA08-E4DC-686C7407F94B}"/>
              </a:ext>
            </a:extLst>
          </p:cNvPr>
          <p:cNvSpPr txBox="1"/>
          <p:nvPr/>
        </p:nvSpPr>
        <p:spPr>
          <a:xfrm>
            <a:off x="5742300" y="185532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20" name="Google Shape;587;p91">
            <a:extLst>
              <a:ext uri="{FF2B5EF4-FFF2-40B4-BE49-F238E27FC236}">
                <a16:creationId xmlns:a16="http://schemas.microsoft.com/office/drawing/2014/main" id="{6F77FD6F-2614-4141-0A4D-7082571ECB99}"/>
              </a:ext>
            </a:extLst>
          </p:cNvPr>
          <p:cNvSpPr txBox="1"/>
          <p:nvPr/>
        </p:nvSpPr>
        <p:spPr>
          <a:xfrm>
            <a:off x="3652116" y="2983451"/>
            <a:ext cx="3750397" cy="143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Jděte do pískoviště sandbox/css-01 </a:t>
            </a: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</a:rPr>
              <a:t>Opravte propojení CSS a html tak aby stránka zčervenala.</a:t>
            </a: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endParaRPr lang="cs-CZ" sz="1200">
              <a:solidFill>
                <a:srgbClr val="333333"/>
              </a:solidFill>
              <a:latin typeface="Open Sans Light"/>
              <a:ea typeface="Open Sans Light"/>
              <a:cs typeface="Open Sans Light"/>
            </a:endParaRP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A1CFFDF6-0637-B74A-9EC1-822E9EB9C8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755306"/>
              </p:ext>
            </p:extLst>
          </p:nvPr>
        </p:nvGraphicFramePr>
        <p:xfrm>
          <a:off x="2712607" y="1642954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3600" imgH="3048000" progId="Word.Document.12">
                  <p:embed/>
                </p:oleObj>
              </mc:Choice>
              <mc:Fallback>
                <p:oleObj name="Document" r:id="rId2" imgW="5943600" imgH="3048000" progId="Word.Document.12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A1CFFDF6-0637-B74A-9EC1-822E9EB9C8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12607" y="1642954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D4D32324-DBBF-2B0F-E8A5-2993F23587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B2213D-2F43-94F9-176A-7DE55BA362AF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sz="4000">
                <a:solidFill>
                  <a:schemeClr val="accent1"/>
                </a:solidFill>
              </a:rPr>
              <a:t>1</a:t>
            </a:r>
            <a:endParaRPr kumimoji="0" lang="en-CZ" sz="4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DB1CCAFD-EAB5-F884-BB73-EB69B6D85E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625F23F6-2185-E393-27F3-55CD134E5057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36694022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018D-12A0-E3D3-F766-510D916D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Anatomie CSS pravidel</a:t>
            </a:r>
          </a:p>
        </p:txBody>
      </p:sp>
      <p:sp>
        <p:nvSpPr>
          <p:cNvPr id="5" name="Google Shape;712;p103">
            <a:extLst>
              <a:ext uri="{FF2B5EF4-FFF2-40B4-BE49-F238E27FC236}">
                <a16:creationId xmlns:a16="http://schemas.microsoft.com/office/drawing/2014/main" id="{8146D3E8-218C-D865-E995-7E8EADC87500}"/>
              </a:ext>
            </a:extLst>
          </p:cNvPr>
          <p:cNvSpPr txBox="1">
            <a:spLocks/>
          </p:cNvSpPr>
          <p:nvPr/>
        </p:nvSpPr>
        <p:spPr>
          <a:xfrm>
            <a:off x="1918043" y="1536778"/>
            <a:ext cx="5875916" cy="2970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selector {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   background: black;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" name="Google Shape;713;p103">
            <a:extLst>
              <a:ext uri="{FF2B5EF4-FFF2-40B4-BE49-F238E27FC236}">
                <a16:creationId xmlns:a16="http://schemas.microsoft.com/office/drawing/2014/main" id="{12A391DD-3001-6F56-86BA-822A7CBF3BB6}"/>
              </a:ext>
            </a:extLst>
          </p:cNvPr>
          <p:cNvSpPr txBox="1"/>
          <p:nvPr/>
        </p:nvSpPr>
        <p:spPr>
          <a:xfrm>
            <a:off x="768068" y="60421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>
                <a:latin typeface="Open Sans"/>
                <a:ea typeface="Open Sans"/>
                <a:cs typeface="Open Sans"/>
                <a:sym typeface="Open Sans"/>
              </a:rPr>
              <a:t>Zacílené elementy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" name="Google Shape;714;p103">
            <a:extLst>
              <a:ext uri="{FF2B5EF4-FFF2-40B4-BE49-F238E27FC236}">
                <a16:creationId xmlns:a16="http://schemas.microsoft.com/office/drawing/2014/main" id="{CE060E05-39EB-0A17-89A4-1309BF20A313}"/>
              </a:ext>
            </a:extLst>
          </p:cNvPr>
          <p:cNvCxnSpPr>
            <a:cxnSpLocks/>
          </p:cNvCxnSpPr>
          <p:nvPr/>
        </p:nvCxnSpPr>
        <p:spPr>
          <a:xfrm>
            <a:off x="2610668" y="1227704"/>
            <a:ext cx="706800" cy="5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715;p103">
            <a:extLst>
              <a:ext uri="{FF2B5EF4-FFF2-40B4-BE49-F238E27FC236}">
                <a16:creationId xmlns:a16="http://schemas.microsoft.com/office/drawing/2014/main" id="{81156893-8313-9EB6-33FC-CB58912D6621}"/>
              </a:ext>
            </a:extLst>
          </p:cNvPr>
          <p:cNvSpPr/>
          <p:nvPr/>
        </p:nvSpPr>
        <p:spPr>
          <a:xfrm>
            <a:off x="2610668" y="3291370"/>
            <a:ext cx="3261600" cy="25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6677" y="61924"/>
                  <a:pt x="14200" y="89679"/>
                  <a:pt x="21722" y="80153"/>
                </a:cubicBezTo>
                <a:cubicBezTo>
                  <a:pt x="32072" y="67042"/>
                  <a:pt x="42222" y="-15820"/>
                  <a:pt x="52361" y="28050"/>
                </a:cubicBezTo>
                <a:cubicBezTo>
                  <a:pt x="56000" y="43776"/>
                  <a:pt x="59350" y="75392"/>
                  <a:pt x="62116" y="120000"/>
                </a:cubicBezTo>
                <a:cubicBezTo>
                  <a:pt x="64833" y="78310"/>
                  <a:pt x="68072" y="48505"/>
                  <a:pt x="71561" y="33011"/>
                </a:cubicBezTo>
                <a:cubicBezTo>
                  <a:pt x="81777" y="-12311"/>
                  <a:pt x="92111" y="67904"/>
                  <a:pt x="102561" y="71299"/>
                </a:cubicBezTo>
                <a:cubicBezTo>
                  <a:pt x="108611" y="73261"/>
                  <a:pt x="114588" y="49341"/>
                  <a:pt x="120000" y="1584"/>
                </a:cubicBezTo>
              </a:path>
            </a:pathLst>
          </a:custGeom>
          <a:noFill/>
          <a:ln w="254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3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716;p103">
            <a:extLst>
              <a:ext uri="{FF2B5EF4-FFF2-40B4-BE49-F238E27FC236}">
                <a16:creationId xmlns:a16="http://schemas.microsoft.com/office/drawing/2014/main" id="{4ACAB983-F5B1-9CF6-97E0-9C29372C3432}"/>
              </a:ext>
            </a:extLst>
          </p:cNvPr>
          <p:cNvSpPr txBox="1"/>
          <p:nvPr/>
        </p:nvSpPr>
        <p:spPr>
          <a:xfrm>
            <a:off x="3278893" y="3746861"/>
            <a:ext cx="2286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Declaration block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717;p103">
            <a:extLst>
              <a:ext uri="{FF2B5EF4-FFF2-40B4-BE49-F238E27FC236}">
                <a16:creationId xmlns:a16="http://schemas.microsoft.com/office/drawing/2014/main" id="{29238F7A-D4E5-9B11-D99D-7E936407FD43}"/>
              </a:ext>
            </a:extLst>
          </p:cNvPr>
          <p:cNvSpPr txBox="1"/>
          <p:nvPr/>
        </p:nvSpPr>
        <p:spPr>
          <a:xfrm>
            <a:off x="281207" y="326778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>
                <a:latin typeface="Open Sans"/>
                <a:ea typeface="Open Sans"/>
                <a:cs typeface="Open Sans"/>
                <a:sym typeface="Open Sans"/>
              </a:rPr>
              <a:t>Co nastavuji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719;p103">
            <a:extLst>
              <a:ext uri="{FF2B5EF4-FFF2-40B4-BE49-F238E27FC236}">
                <a16:creationId xmlns:a16="http://schemas.microsoft.com/office/drawing/2014/main" id="{24D8F866-3533-A66C-B017-81BEFB9723B0}"/>
              </a:ext>
            </a:extLst>
          </p:cNvPr>
          <p:cNvCxnSpPr>
            <a:cxnSpLocks/>
          </p:cNvCxnSpPr>
          <p:nvPr/>
        </p:nvCxnSpPr>
        <p:spPr>
          <a:xfrm flipV="1">
            <a:off x="1795064" y="3291371"/>
            <a:ext cx="1429504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720;p103">
            <a:extLst>
              <a:ext uri="{FF2B5EF4-FFF2-40B4-BE49-F238E27FC236}">
                <a16:creationId xmlns:a16="http://schemas.microsoft.com/office/drawing/2014/main" id="{B27BFC90-5633-48D7-1EBA-0FE27C44AEA0}"/>
              </a:ext>
            </a:extLst>
          </p:cNvPr>
          <p:cNvCxnSpPr>
            <a:cxnSpLocks/>
          </p:cNvCxnSpPr>
          <p:nvPr/>
        </p:nvCxnSpPr>
        <p:spPr>
          <a:xfrm flipH="1">
            <a:off x="6412381" y="818517"/>
            <a:ext cx="1524037" cy="197098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722;p103">
            <a:extLst>
              <a:ext uri="{FF2B5EF4-FFF2-40B4-BE49-F238E27FC236}">
                <a16:creationId xmlns:a16="http://schemas.microsoft.com/office/drawing/2014/main" id="{35C767A0-5069-980E-3FA9-9BBBDFBFE76B}"/>
              </a:ext>
            </a:extLst>
          </p:cNvPr>
          <p:cNvCxnSpPr>
            <a:cxnSpLocks/>
          </p:cNvCxnSpPr>
          <p:nvPr/>
        </p:nvCxnSpPr>
        <p:spPr>
          <a:xfrm flipH="1" flipV="1">
            <a:off x="6153368" y="3245504"/>
            <a:ext cx="1072589" cy="10593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723;p103">
            <a:extLst>
              <a:ext uri="{FF2B5EF4-FFF2-40B4-BE49-F238E27FC236}">
                <a16:creationId xmlns:a16="http://schemas.microsoft.com/office/drawing/2014/main" id="{2BB4C034-B7DB-C673-2C87-B3DD28785F22}"/>
              </a:ext>
            </a:extLst>
          </p:cNvPr>
          <p:cNvSpPr txBox="1"/>
          <p:nvPr/>
        </p:nvSpPr>
        <p:spPr>
          <a:xfrm>
            <a:off x="7003133" y="362829"/>
            <a:ext cx="28065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cs-CZ" sz="1600" b="1">
                <a:latin typeface="Arial"/>
                <a:ea typeface="Arial"/>
                <a:cs typeface="Arial"/>
                <a:sym typeface="Arial"/>
              </a:rPr>
              <a:t>Středník !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15" descr="A blue and white logo&#10;&#10;Description automatically generated">
            <a:extLst>
              <a:ext uri="{FF2B5EF4-FFF2-40B4-BE49-F238E27FC236}">
                <a16:creationId xmlns:a16="http://schemas.microsoft.com/office/drawing/2014/main" id="{29DF7B32-B089-E480-8071-92E432047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A76801-3EB9-C982-E219-EC1006481C0C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0E2F1A42-949F-DD84-A280-E39C706196D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BBD3E84-889D-AC71-1971-EC1B36A2DA7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24147732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3361CB6-7814-8BAC-ABDD-58E4E122A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BD9B0-E854-0E53-2C5F-469652D8F985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EAE4397-1048-C448-228E-4965276B755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AC47C57-6FDA-7705-D7FC-CA8D15EBEBE7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D325532-45A2-649E-0A21-FE82E3090A8A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447972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>
                <a:latin typeface="Arial"/>
                <a:ea typeface="Arial"/>
                <a:cs typeface="Arial"/>
                <a:sym typeface="Arial"/>
              </a:rPr>
              <a:t>Ukázka </a:t>
            </a:r>
            <a:r>
              <a:rPr lang="en-GB">
                <a:latin typeface="Vodafone Rg"/>
                <a:ea typeface="Arial"/>
                <a:cs typeface="Arial"/>
                <a:sym typeface="Arial"/>
              </a:rPr>
              <a:t>CSS </a:t>
            </a:r>
            <a:r>
              <a:rPr lang="cs-CZ">
                <a:latin typeface="Arial"/>
                <a:ea typeface="Arial"/>
                <a:cs typeface="Arial"/>
                <a:sym typeface="Arial"/>
              </a:rPr>
              <a:t>pravidla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0A8E5-6079-7C01-1784-8657D0771AC2}"/>
              </a:ext>
            </a:extLst>
          </p:cNvPr>
          <p:cNvSpPr txBox="1"/>
          <p:nvPr/>
        </p:nvSpPr>
        <p:spPr>
          <a:xfrm>
            <a:off x="277106" y="3354215"/>
            <a:ext cx="4324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tx1"/>
                </a:solidFill>
              </a:rPr>
              <a:t>Vybírám </a:t>
            </a:r>
            <a:r>
              <a:rPr lang="cs-CZ" err="1">
                <a:solidFill>
                  <a:schemeClr val="tx1"/>
                </a:solidFill>
              </a:rPr>
              <a:t>tag</a:t>
            </a:r>
            <a:r>
              <a:rPr lang="cs-CZ">
                <a:solidFill>
                  <a:schemeClr val="tx1"/>
                </a:solidFill>
              </a:rPr>
              <a:t> &lt;body&gt;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tx1"/>
                </a:solidFill>
              </a:rPr>
              <a:t>Color</a:t>
            </a:r>
            <a:r>
              <a:rPr lang="cs-CZ">
                <a:solidFill>
                  <a:schemeClr val="tx1"/>
                </a:solidFill>
              </a:rPr>
              <a:t> – barva textu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tx1"/>
                </a:solidFill>
              </a:rPr>
              <a:t>Font-</a:t>
            </a:r>
            <a:r>
              <a:rPr lang="cs-CZ" err="1">
                <a:solidFill>
                  <a:schemeClr val="tx1"/>
                </a:solidFill>
              </a:rPr>
              <a:t>family</a:t>
            </a:r>
            <a:r>
              <a:rPr lang="cs-CZ">
                <a:solidFill>
                  <a:schemeClr val="tx1"/>
                </a:solidFill>
              </a:rPr>
              <a:t> – Výběr fontu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tx1"/>
                </a:solidFill>
              </a:rPr>
              <a:t>Margin</a:t>
            </a:r>
            <a:r>
              <a:rPr lang="cs-CZ">
                <a:solidFill>
                  <a:schemeClr val="tx1"/>
                </a:solidFill>
              </a:rPr>
              <a:t> – viz. Box model</a:t>
            </a:r>
            <a:endParaRPr lang="en-US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Google Fonts</a:t>
            </a:r>
            <a:endParaRPr lang="cs-CZ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33A9F-82A8-8293-3D2D-8A0F50F54A87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4AFC1-AC01-29A3-55B7-50BA86DC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6" y="961181"/>
            <a:ext cx="3638977" cy="1397218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708437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1C2E3A0-599F-410E-187E-74544267C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10457-049F-C368-08F9-3BB296AA1F07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9ED2F02-94A6-5F97-2241-3A5BDA36528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19101" y="4828914"/>
            <a:ext cx="105798" cy="12311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chemeClr val="tx1"/>
                </a:solidFill>
              </a:rPr>
              <a:t>15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8AAB3776-61BF-36E5-8330-78F80F5D267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rPr>
                <a:solidFill>
                  <a:schemeClr val="tx1"/>
                </a:solidFill>
              </a:rPr>
              <a:t>25 July 2022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77242C30-5CE9-9FA0-B79E-7D05374CDB3C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4144923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>
                <a:latin typeface="Arial"/>
                <a:cs typeface="Arial"/>
                <a:sym typeface="Arial"/>
              </a:rPr>
              <a:t>Výběr dle typu elementu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7A6A4-2434-7A24-0351-BEF9FDBB65E9}"/>
              </a:ext>
            </a:extLst>
          </p:cNvPr>
          <p:cNvSpPr txBox="1"/>
          <p:nvPr/>
        </p:nvSpPr>
        <p:spPr>
          <a:xfrm>
            <a:off x="277104" y="648295"/>
            <a:ext cx="438032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Například </a:t>
            </a:r>
            <a:r>
              <a:rPr lang="cs-CZ" sz="1600" err="1">
                <a:solidFill>
                  <a:schemeClr val="tx1"/>
                </a:solidFill>
              </a:rPr>
              <a:t>selector</a:t>
            </a:r>
            <a:r>
              <a:rPr lang="cs-CZ" sz="1600">
                <a:solidFill>
                  <a:schemeClr val="tx1"/>
                </a:solidFill>
              </a:rPr>
              <a:t> 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img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cs-CZ" sz="1600">
                <a:solidFill>
                  <a:schemeClr val="tx1"/>
                </a:solidFill>
              </a:rPr>
              <a:t>vybere všechny tagy &lt;</a:t>
            </a:r>
            <a:r>
              <a:rPr lang="cs-CZ" sz="1600" err="1">
                <a:solidFill>
                  <a:schemeClr val="tx1"/>
                </a:solidFill>
              </a:rPr>
              <a:t>img</a:t>
            </a:r>
            <a:r>
              <a:rPr lang="cs-CZ" sz="1600">
                <a:solidFill>
                  <a:schemeClr val="tx1"/>
                </a:solidFill>
              </a:rPr>
              <a:t>&gt;, to jest obrázky na stránce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AF8B2-9A92-AB39-1688-7B0D178048C2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6B9854BC-0FBB-8228-4E8A-CEB9178B7A27}"/>
              </a:ext>
            </a:extLst>
          </p:cNvPr>
          <p:cNvSpPr txBox="1">
            <a:spLocks/>
          </p:cNvSpPr>
          <p:nvPr/>
        </p:nvSpPr>
        <p:spPr>
          <a:xfrm>
            <a:off x="408597" y="1310619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solidFill>
                  <a:schemeClr val="accent1"/>
                </a:solidFill>
                <a:latin typeface="Arial"/>
                <a:cs typeface="Arial"/>
                <a:sym typeface="Arial"/>
              </a:rPr>
              <a:t>Výběr dle třídy</a:t>
            </a:r>
            <a:endParaRPr lang="cs-CZ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B0D082-DAA4-577C-99E1-308CCDA6001D}"/>
              </a:ext>
            </a:extLst>
          </p:cNvPr>
          <p:cNvSpPr txBox="1"/>
          <p:nvPr/>
        </p:nvSpPr>
        <p:spPr>
          <a:xfrm>
            <a:off x="277104" y="1987104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Například </a:t>
            </a:r>
            <a:r>
              <a:rPr lang="cs-CZ" sz="1600" err="1">
                <a:solidFill>
                  <a:schemeClr val="tx1"/>
                </a:solidFill>
              </a:rPr>
              <a:t>selector</a:t>
            </a:r>
            <a:r>
              <a:rPr lang="cs-CZ" sz="1600">
                <a:solidFill>
                  <a:schemeClr val="tx1"/>
                </a:solidFill>
              </a:rPr>
              <a:t> 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.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content</a:t>
            </a:r>
            <a:r>
              <a:rPr lang="cs-CZ" sz="1600">
                <a:solidFill>
                  <a:schemeClr val="tx1"/>
                </a:solidFill>
              </a:rPr>
              <a:t> vybere všechny elementy na stránce které mají atribut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class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="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content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".</a:t>
            </a:r>
            <a:endParaRPr lang="cs-CZ" sz="1600">
              <a:solidFill>
                <a:schemeClr val="tx1"/>
              </a:solidFill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3FCE4757-56E0-170A-EF64-B7CFA33A3974}"/>
              </a:ext>
            </a:extLst>
          </p:cNvPr>
          <p:cNvSpPr txBox="1">
            <a:spLocks/>
          </p:cNvSpPr>
          <p:nvPr/>
        </p:nvSpPr>
        <p:spPr>
          <a:xfrm>
            <a:off x="408597" y="2997298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solidFill>
                  <a:schemeClr val="accent1"/>
                </a:solidFill>
                <a:latin typeface="Arial"/>
                <a:cs typeface="Arial"/>
                <a:sym typeface="Arial"/>
              </a:rPr>
              <a:t>Výběr dle ID</a:t>
            </a:r>
            <a:endParaRPr lang="cs-CZ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0240A-4B97-6BCC-4005-DE793A96749B}"/>
              </a:ext>
            </a:extLst>
          </p:cNvPr>
          <p:cNvSpPr txBox="1"/>
          <p:nvPr/>
        </p:nvSpPr>
        <p:spPr>
          <a:xfrm>
            <a:off x="277104" y="3639965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Elementy mohou mít atribut id="footer" který jim dává jedinečnost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Vybíráme pomocí #footer.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677F215C-5A2C-0B97-B544-470B3135AB18}"/>
              </a:ext>
            </a:extLst>
          </p:cNvPr>
          <p:cNvSpPr txBox="1">
            <a:spLocks/>
          </p:cNvSpPr>
          <p:nvPr/>
        </p:nvSpPr>
        <p:spPr>
          <a:xfrm>
            <a:off x="213451" y="4230901"/>
            <a:ext cx="4144923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endParaRPr lang="cs-CZ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717338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DCB1B786-30CC-36CA-C2A3-9CC48FCF19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4FD095A-D1B1-6925-5D22-A0E422B8934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19101" y="4828914"/>
            <a:ext cx="105798" cy="12311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chemeClr val="tx1"/>
                </a:solidFill>
              </a:rPr>
              <a:t>16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9A1C51D7-CE4F-CD0F-FE7E-DF152FE5DADD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rPr>
                <a:solidFill>
                  <a:schemeClr val="tx1"/>
                </a:solidFill>
              </a:rPr>
              <a:t>25 July 2022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2E02931-6553-FB90-30BC-BE8838094FEB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761600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Anatomie </a:t>
            </a:r>
            <a:r>
              <a:rPr lang="en-GB">
                <a:latin typeface="Vodafone Rg"/>
              </a:rPr>
              <a:t>CSS </a:t>
            </a:r>
            <a:r>
              <a:rPr lang="cs-CZ"/>
              <a:t>pravidla</a:t>
            </a:r>
            <a:endParaRPr lang="en-US"/>
          </a:p>
        </p:txBody>
      </p:sp>
      <p:sp>
        <p:nvSpPr>
          <p:cNvPr id="7" name="Google Shape;586;p91">
            <a:extLst>
              <a:ext uri="{FF2B5EF4-FFF2-40B4-BE49-F238E27FC236}">
                <a16:creationId xmlns:a16="http://schemas.microsoft.com/office/drawing/2014/main" id="{6DA89538-BDE0-E6C2-5DF1-9F9EDD3D5CC5}"/>
              </a:ext>
            </a:extLst>
          </p:cNvPr>
          <p:cNvSpPr txBox="1"/>
          <p:nvPr/>
        </p:nvSpPr>
        <p:spPr>
          <a:xfrm>
            <a:off x="194693" y="1054093"/>
            <a:ext cx="4584012" cy="14726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298450" indent="-171450">
              <a:lnSpc>
                <a:spcPct val="107916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/css-04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Source Code Pro"/>
            </a:endParaRPr>
          </a:p>
          <a:p>
            <a:pPr marL="298450" indent="-171450">
              <a:lnSpc>
                <a:spcPct val="107915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Přidejte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všem obrázkům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property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border-radius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: 15px;</a:t>
            </a:r>
            <a:endParaRPr lang="cs-CZ" sz="1200" b="1">
              <a:solidFill>
                <a:schemeClr val="tx1"/>
              </a:solidFill>
              <a:latin typeface="Source Sans Pro"/>
              <a:ea typeface="Source Code Pro"/>
              <a:cs typeface="Open Sans"/>
            </a:endParaRPr>
          </a:p>
          <a:p>
            <a:pPr marL="298450" indent="-171450">
              <a:lnSpc>
                <a:spcPct val="107915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Změnte</a:t>
            </a:r>
            <a:r>
              <a:rPr lang="cs-CZ" sz="120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 barvu sekce s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id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footer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 na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black</a:t>
            </a:r>
            <a:r>
              <a:rPr lang="cs-CZ" sz="120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.</a:t>
            </a:r>
            <a:endParaRPr lang="cs-CZ" sz="1200" b="1">
              <a:solidFill>
                <a:schemeClr val="tx1"/>
              </a:solidFill>
              <a:latin typeface="Source Sans Pro"/>
              <a:ea typeface="+mn-lt"/>
              <a:cs typeface="+mn-lt"/>
            </a:endParaRPr>
          </a:p>
          <a:p>
            <a:pPr marL="298450" indent="-171450">
              <a:lnSpc>
                <a:spcPct val="107915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Změntě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barvu sekce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třídy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content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na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orange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.</a:t>
            </a: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tx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0FE06-0B24-815B-CB73-75F1E8194C7F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54334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88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8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HTML element = TAG</a:t>
            </a:r>
          </a:p>
        </p:txBody>
      </p:sp>
      <p:grpSp>
        <p:nvGrpSpPr>
          <p:cNvPr id="890" name="Seskupit"/>
          <p:cNvGrpSpPr/>
          <p:nvPr/>
        </p:nvGrpSpPr>
        <p:grpSpPr>
          <a:xfrm>
            <a:off x="329814" y="1876652"/>
            <a:ext cx="8484373" cy="640053"/>
            <a:chOff x="0" y="0"/>
            <a:chExt cx="8484373" cy="640051"/>
          </a:xfrm>
        </p:grpSpPr>
        <p:sp>
          <p:nvSpPr>
            <p:cNvPr id="885" name="Google Shape;476;p82"/>
            <p:cNvSpPr txBox="1"/>
            <p:nvPr/>
          </p:nvSpPr>
          <p:spPr>
            <a:xfrm>
              <a:off x="0" y="0"/>
              <a:ext cx="753434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&lt;p</a:t>
              </a:r>
            </a:p>
          </p:txBody>
        </p:sp>
        <p:sp>
          <p:nvSpPr>
            <p:cNvPr id="886" name="Google Shape;477;p82"/>
            <p:cNvSpPr txBox="1"/>
            <p:nvPr/>
          </p:nvSpPr>
          <p:spPr>
            <a:xfrm>
              <a:off x="606179" y="44449"/>
              <a:ext cx="2222721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class=“details"</a:t>
              </a:r>
            </a:p>
          </p:txBody>
        </p:sp>
        <p:sp>
          <p:nvSpPr>
            <p:cNvPr id="887" name="Google Shape;483;p82"/>
            <p:cNvSpPr txBox="1"/>
            <p:nvPr/>
          </p:nvSpPr>
          <p:spPr>
            <a:xfrm>
              <a:off x="7364142" y="0"/>
              <a:ext cx="1120231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&lt;/p&gt;</a:t>
              </a:r>
            </a:p>
          </p:txBody>
        </p:sp>
        <p:sp>
          <p:nvSpPr>
            <p:cNvPr id="888" name="Google Shape;476;p82"/>
            <p:cNvSpPr txBox="1"/>
            <p:nvPr/>
          </p:nvSpPr>
          <p:spPr>
            <a:xfrm>
              <a:off x="2623169" y="0"/>
              <a:ext cx="753435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&gt;</a:t>
              </a:r>
            </a:p>
          </p:txBody>
        </p:sp>
        <p:sp>
          <p:nvSpPr>
            <p:cNvPr id="889" name="Google Shape;477;p82"/>
            <p:cNvSpPr txBox="1"/>
            <p:nvPr/>
          </p:nvSpPr>
          <p:spPr>
            <a:xfrm>
              <a:off x="2983612" y="44449"/>
              <a:ext cx="4507408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Toto je kus textu na mém webu.</a:t>
              </a:r>
            </a:p>
          </p:txBody>
        </p:sp>
      </p:grpSp>
      <p:sp>
        <p:nvSpPr>
          <p:cNvPr id="901" name="Spojnice"/>
          <p:cNvSpPr/>
          <p:nvPr/>
        </p:nvSpPr>
        <p:spPr>
          <a:xfrm>
            <a:off x="489041" y="1670524"/>
            <a:ext cx="2656133" cy="323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787" y="-5148"/>
                  <a:pt x="14987" y="-5398"/>
                  <a:pt x="21600" y="1545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2" name="Otevírací značka / tag"/>
          <p:cNvSpPr txBox="1"/>
          <p:nvPr/>
        </p:nvSpPr>
        <p:spPr>
          <a:xfrm>
            <a:off x="691195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Otevírací značka / tag</a:t>
            </a:r>
          </a:p>
        </p:txBody>
      </p:sp>
      <p:sp>
        <p:nvSpPr>
          <p:cNvPr id="902" name="Spojnice"/>
          <p:cNvSpPr/>
          <p:nvPr/>
        </p:nvSpPr>
        <p:spPr>
          <a:xfrm>
            <a:off x="7860465" y="1625151"/>
            <a:ext cx="726958" cy="38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0" y="15284"/>
                </a:moveTo>
                <a:cubicBezTo>
                  <a:pt x="8030" y="-5397"/>
                  <a:pt x="15230" y="-5091"/>
                  <a:pt x="21600" y="1620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4" name="Zavírací značka / tag"/>
          <p:cNvSpPr txBox="1"/>
          <p:nvPr/>
        </p:nvSpPr>
        <p:spPr>
          <a:xfrm>
            <a:off x="6677080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Zavírací značka / tag</a:t>
            </a:r>
          </a:p>
        </p:txBody>
      </p:sp>
      <p:sp>
        <p:nvSpPr>
          <p:cNvPr id="903" name="Spojnice"/>
          <p:cNvSpPr/>
          <p:nvPr/>
        </p:nvSpPr>
        <p:spPr>
          <a:xfrm>
            <a:off x="1181309" y="2524050"/>
            <a:ext cx="1272954" cy="17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7" extrusionOk="0">
                <a:moveTo>
                  <a:pt x="21600" y="3615"/>
                </a:moveTo>
                <a:cubicBezTo>
                  <a:pt x="13982" y="21600"/>
                  <a:pt x="6782" y="20395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6" name="Atribut (definice=hodnota)"/>
          <p:cNvSpPr txBox="1"/>
          <p:nvPr/>
        </p:nvSpPr>
        <p:spPr>
          <a:xfrm>
            <a:off x="1141644" y="2740420"/>
            <a:ext cx="27843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4EADC7"/>
                </a:solidFill>
              </a:defRPr>
            </a:lvl1pPr>
          </a:lstStyle>
          <a:p>
            <a:r>
              <a:t>Atribut (definice=hodnota)</a:t>
            </a:r>
          </a:p>
        </p:txBody>
      </p:sp>
      <p:sp>
        <p:nvSpPr>
          <p:cNvPr id="904" name="Spojnice"/>
          <p:cNvSpPr/>
          <p:nvPr/>
        </p:nvSpPr>
        <p:spPr>
          <a:xfrm>
            <a:off x="3510140" y="2580168"/>
            <a:ext cx="4107365" cy="32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21600" y="0"/>
                </a:moveTo>
                <a:cubicBezTo>
                  <a:pt x="14256" y="21319"/>
                  <a:pt x="7056" y="21600"/>
                  <a:pt x="0" y="843"/>
                </a:cubicBezTo>
              </a:path>
            </a:pathLst>
          </a:custGeom>
          <a:ln w="2540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8" name="Obsah"/>
          <p:cNvSpPr txBox="1"/>
          <p:nvPr/>
        </p:nvSpPr>
        <p:spPr>
          <a:xfrm>
            <a:off x="5188939" y="2988015"/>
            <a:ext cx="7497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90339B"/>
                </a:solidFill>
              </a:defRPr>
            </a:lvl1pPr>
          </a:lstStyle>
          <a:p>
            <a:r>
              <a:t>Obsah</a:t>
            </a:r>
          </a:p>
        </p:txBody>
      </p:sp>
      <p:sp>
        <p:nvSpPr>
          <p:cNvPr id="905" name="Spojnice"/>
          <p:cNvSpPr/>
          <p:nvPr/>
        </p:nvSpPr>
        <p:spPr>
          <a:xfrm>
            <a:off x="404002" y="2626847"/>
            <a:ext cx="8270746" cy="149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4617" y="21464"/>
                  <a:pt x="7417" y="21600"/>
                  <a:pt x="0" y="409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00" name="Prvek / element"/>
          <p:cNvSpPr txBox="1"/>
          <p:nvPr/>
        </p:nvSpPr>
        <p:spPr>
          <a:xfrm>
            <a:off x="3743930" y="4237116"/>
            <a:ext cx="165614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D32D1F"/>
                </a:solidFill>
              </a:defRPr>
            </a:lvl1pPr>
          </a:lstStyle>
          <a:p>
            <a:r>
              <a:t>Prvek / element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DE7F6E1B-6F11-1018-7B17-DC976884CF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910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Tagy / elementy</a:t>
            </a:r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250825" y="873125"/>
            <a:ext cx="7496471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Většina elementů jsou </a:t>
            </a:r>
            <a:r>
              <a:rPr>
                <a:solidFill>
                  <a:srgbClr val="D32D1F"/>
                </a:solidFill>
              </a:rPr>
              <a:t>párové</a:t>
            </a:r>
            <a:r>
              <a:t> elementy</a:t>
            </a:r>
          </a:p>
          <a:p>
            <a:pPr marL="523876" lvl="2" indent="-138113">
              <a:buChar char="•"/>
            </a:pPr>
            <a:r>
              <a:t>Otevírací značka </a:t>
            </a:r>
            <a:r>
              <a:rPr>
                <a:solidFill>
                  <a:srgbClr val="D32D1F"/>
                </a:solidFill>
              </a:rPr>
              <a:t>&lt;tag&gt;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Zavírací značka </a:t>
            </a:r>
            <a:r>
              <a:rPr>
                <a:solidFill>
                  <a:srgbClr val="D32D1F"/>
                </a:solidFill>
              </a:rPr>
              <a:t>&lt;/tag&gt;</a:t>
            </a:r>
          </a:p>
          <a:p>
            <a:r>
              <a:t>Existují i </a:t>
            </a:r>
            <a:r>
              <a:rPr>
                <a:solidFill>
                  <a:srgbClr val="D32D1F"/>
                </a:solidFill>
              </a:rPr>
              <a:t>nepárové</a:t>
            </a:r>
            <a:r>
              <a:t> elementy (self-closing tags)</a:t>
            </a:r>
          </a:p>
          <a:p>
            <a:pPr marL="523876" lvl="2" indent="-138113">
              <a:buChar char="•"/>
            </a:pPr>
            <a:r>
              <a:t>Mají pouze atributy, nemají obsah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Např. </a:t>
            </a:r>
            <a:r>
              <a:rPr>
                <a:solidFill>
                  <a:srgbClr val="D32D1F"/>
                </a:solidFill>
              </a:rPr>
              <a:t>&lt;img /&gt;</a:t>
            </a:r>
            <a:r>
              <a:t>, </a:t>
            </a:r>
            <a:r>
              <a:rPr>
                <a:solidFill>
                  <a:srgbClr val="D32D1F"/>
                </a:solidFill>
              </a:rPr>
              <a:t>&lt;br /&gt;</a:t>
            </a:r>
          </a:p>
          <a:p>
            <a:r>
              <a:t>Obsahem prvku může být i jiný prvek</a:t>
            </a:r>
          </a:p>
          <a:p>
            <a:pPr marL="523876" lvl="2" indent="-138113">
              <a:buChar char="•"/>
            </a:pPr>
            <a:r>
              <a:t>Obalový prvek se nazývá rodič</a:t>
            </a:r>
          </a:p>
          <a:p>
            <a:pPr marL="523876" lvl="2" indent="-138113">
              <a:buChar char="•"/>
            </a:pPr>
            <a:r>
              <a:t>Prvek uvnitř se nazývá potomek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4FEF2279-B186-2810-30AB-67B6A4AA8F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915" name="Date Placeholder 2"/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6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 – Nadpisy (header)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07" y="873456"/>
            <a:ext cx="2857749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7" y="873456"/>
            <a:ext cx="4313654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CDD1129F-6CC8-7574-1FAF-5F671C3746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85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54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 anchor="t">
            <a:normAutofit lnSpcReduction="10000"/>
          </a:bodyPr>
          <a:lstStyle/>
          <a:p>
            <a:pPr marL="137795" indent="-137795"/>
            <a:r>
              <a:rPr err="1"/>
              <a:t>HyperText</a:t>
            </a:r>
            <a:r>
              <a:t> Markup Language</a:t>
            </a:r>
            <a:endParaRPr lang="cs-CZ"/>
          </a:p>
          <a:p>
            <a:pPr marL="137795" indent="-137795"/>
            <a:r>
              <a:rPr err="1"/>
              <a:t>Značkovací</a:t>
            </a:r>
            <a:r>
              <a:t> </a:t>
            </a:r>
            <a:r>
              <a:rPr err="1"/>
              <a:t>jazyk</a:t>
            </a:r>
            <a:r>
              <a:t> pro </a:t>
            </a:r>
            <a:r>
              <a:rPr err="1"/>
              <a:t>tvorbu</a:t>
            </a:r>
            <a:r>
              <a:t> </a:t>
            </a:r>
            <a:r>
              <a:rPr err="1"/>
              <a:t>webových</a:t>
            </a:r>
            <a:r>
              <a:t> </a:t>
            </a:r>
            <a:r>
              <a:rPr err="1"/>
              <a:t>stránek</a:t>
            </a:r>
          </a:p>
          <a:p>
            <a:pPr marL="137795" indent="-137795"/>
            <a:r>
              <a:rPr err="1"/>
              <a:t>Pomáhá</a:t>
            </a:r>
            <a:r>
              <a:t> </a:t>
            </a:r>
            <a:r>
              <a:rPr err="1"/>
              <a:t>nám</a:t>
            </a:r>
            <a:r>
              <a:t> </a:t>
            </a:r>
            <a:r>
              <a:rPr err="1"/>
              <a:t>vytvořit</a:t>
            </a:r>
            <a:r>
              <a:t> </a:t>
            </a:r>
            <a:r>
              <a:rPr err="1"/>
              <a:t>strukturu</a:t>
            </a:r>
            <a:r>
              <a:t> </a:t>
            </a:r>
            <a:r>
              <a:rPr err="1"/>
              <a:t>stránky</a:t>
            </a:r>
            <a:r>
              <a:t>, </a:t>
            </a:r>
            <a:r>
              <a:rPr err="1"/>
              <a:t>která</a:t>
            </a:r>
            <a:r>
              <a:t> </a:t>
            </a:r>
            <a:r>
              <a:rPr err="1"/>
              <a:t>obsahuje</a:t>
            </a:r>
            <a:r>
              <a:t> </a:t>
            </a:r>
            <a:r>
              <a:rPr err="1"/>
              <a:t>například</a:t>
            </a:r>
            <a:r>
              <a:t>:</a:t>
            </a:r>
          </a:p>
          <a:p>
            <a:pPr marL="337820" lvl="1" indent="-137795">
              <a:buChar char="•"/>
            </a:pPr>
            <a:r>
              <a:rPr err="1"/>
              <a:t>Nadpisy</a:t>
            </a:r>
            <a:endParaRPr/>
          </a:p>
          <a:p>
            <a:pPr marL="337820" lvl="1" indent="-137795">
              <a:buChar char="•"/>
            </a:pPr>
            <a:r>
              <a:rPr lang="cs-CZ"/>
              <a:t>Obrázky</a:t>
            </a:r>
          </a:p>
          <a:p>
            <a:pPr marL="337820" lvl="1" indent="-137795">
              <a:buChar char="•"/>
            </a:pPr>
            <a:r>
              <a:rPr err="1"/>
              <a:t>Seznamy</a:t>
            </a:r>
          </a:p>
          <a:p>
            <a:pPr marL="337820" lvl="1" indent="-137795">
              <a:buChar char="•"/>
            </a:pPr>
            <a:r>
              <a:rPr err="1"/>
              <a:t>Odstavce</a:t>
            </a:r>
          </a:p>
          <a:p>
            <a:pPr marL="337820" lvl="1" indent="-137795">
              <a:buChar char="•"/>
            </a:pPr>
            <a:r>
              <a:rPr err="1"/>
              <a:t>Odkazy</a:t>
            </a:r>
            <a:endParaRPr/>
          </a:p>
          <a:p>
            <a:pPr marL="337820" lvl="1" indent="-137795">
              <a:buChar char="•"/>
            </a:pPr>
            <a:r>
              <a:rPr lang="cs-CZ"/>
              <a:t>Tabulky</a:t>
            </a:r>
          </a:p>
        </p:txBody>
      </p:sp>
      <p:sp>
        <p:nvSpPr>
          <p:cNvPr id="855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Co a k čemu je HTML?</a:t>
            </a:r>
          </a:p>
        </p:txBody>
      </p:sp>
      <p:sp>
        <p:nvSpPr>
          <p:cNvPr id="856" name="NAVIGACE"/>
          <p:cNvSpPr/>
          <p:nvPr/>
        </p:nvSpPr>
        <p:spPr>
          <a:xfrm>
            <a:off x="4958748" y="514062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NAVIGACE</a:t>
            </a:r>
          </a:p>
        </p:txBody>
      </p:sp>
      <p:sp>
        <p:nvSpPr>
          <p:cNvPr id="857" name="SIDEBAR"/>
          <p:cNvSpPr/>
          <p:nvPr/>
        </p:nvSpPr>
        <p:spPr>
          <a:xfrm rot="16200000">
            <a:off x="3730256" y="2157813"/>
            <a:ext cx="3141288" cy="693095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 defTabSz="444500">
              <a:lnSpc>
                <a:spcPct val="90000"/>
              </a:lnSpc>
              <a:spcBef>
                <a:spcPts val="400"/>
              </a:spcBef>
              <a:defRPr>
                <a:solidFill>
                  <a:srgbClr val="34342B"/>
                </a:solidFill>
              </a:defRPr>
            </a:lvl1pPr>
          </a:lstStyle>
          <a:p>
            <a:r>
              <a:t>SIDEBAR</a:t>
            </a:r>
          </a:p>
        </p:txBody>
      </p:sp>
      <p:sp>
        <p:nvSpPr>
          <p:cNvPr id="858" name="HLAVNÍ OBSAH"/>
          <p:cNvSpPr/>
          <p:nvPr/>
        </p:nvSpPr>
        <p:spPr>
          <a:xfrm>
            <a:off x="5695958" y="941102"/>
            <a:ext cx="3118641" cy="3126517"/>
          </a:xfrm>
          <a:prstGeom prst="rect">
            <a:avLst/>
          </a:prstGeom>
          <a:gradFill>
            <a:gsLst>
              <a:gs pos="0">
                <a:srgbClr val="008295"/>
              </a:gs>
              <a:gs pos="80000">
                <a:srgbClr val="00AAC3"/>
              </a:gs>
              <a:gs pos="100000">
                <a:srgbClr val="00ABC4"/>
              </a:gs>
            </a:gsLst>
            <a:lin ang="16200000"/>
          </a:gradFill>
          <a:ln>
            <a:solidFill>
              <a:srgbClr val="00ACC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HLAVNÍ OBSAH</a:t>
            </a:r>
          </a:p>
        </p:txBody>
      </p:sp>
      <p:sp>
        <p:nvSpPr>
          <p:cNvPr id="859" name="ČLÁNEK 1"/>
          <p:cNvSpPr/>
          <p:nvPr/>
        </p:nvSpPr>
        <p:spPr>
          <a:xfrm>
            <a:off x="5902895" y="1405308"/>
            <a:ext cx="2704768" cy="1010572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1</a:t>
            </a:r>
          </a:p>
        </p:txBody>
      </p:sp>
      <p:sp>
        <p:nvSpPr>
          <p:cNvPr id="860" name="ČLÁNEK 2"/>
          <p:cNvSpPr/>
          <p:nvPr/>
        </p:nvSpPr>
        <p:spPr>
          <a:xfrm>
            <a:off x="5902895" y="2658691"/>
            <a:ext cx="2704768" cy="1010573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2</a:t>
            </a:r>
          </a:p>
        </p:txBody>
      </p:sp>
      <p:sp>
        <p:nvSpPr>
          <p:cNvPr id="861" name="PATIČKA"/>
          <p:cNvSpPr/>
          <p:nvPr/>
        </p:nvSpPr>
        <p:spPr>
          <a:xfrm>
            <a:off x="4958748" y="4124511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PATIČKA</a:t>
            </a:r>
          </a:p>
        </p:txBody>
      </p:sp>
      <p:pic>
        <p:nvPicPr>
          <p:cNvPr id="4" name="Picture 3" descr="A logo of a website&#10;&#10;Description automatically generated">
            <a:extLst>
              <a:ext uri="{FF2B5EF4-FFF2-40B4-BE49-F238E27FC236}">
                <a16:creationId xmlns:a16="http://schemas.microsoft.com/office/drawing/2014/main" id="{090A0D77-93F3-2CCC-F0FA-99B8B12F70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9ABC30-17F4-ADEE-54DA-D97B1AA8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cs-CZ"/>
              <a:t>Úkol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F39446DE-9783-FFCB-BFA6-F33A71D88C54}"/>
              </a:ext>
            </a:extLst>
          </p:cNvPr>
          <p:cNvSpPr txBox="1"/>
          <p:nvPr/>
        </p:nvSpPr>
        <p:spPr>
          <a:xfrm>
            <a:off x="490817" y="968188"/>
            <a:ext cx="806823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/>
              <a:t>V souboru </a:t>
            </a:r>
            <a:r>
              <a:rPr lang="cs-CZ" dirty="0" err="1"/>
              <a:t>sandbox</a:t>
            </a:r>
            <a:r>
              <a:rPr lang="cs-CZ" dirty="0"/>
              <a:t>/</a:t>
            </a:r>
            <a:r>
              <a:rPr lang="cs-CZ" dirty="0" err="1"/>
              <a:t>html+css</a:t>
            </a:r>
            <a:r>
              <a:rPr lang="cs-CZ" dirty="0"/>
              <a:t>/index.html přidejte 4 </a:t>
            </a:r>
            <a:r>
              <a:rPr lang="cs-CZ" b="1" dirty="0"/>
              <a:t>různé </a:t>
            </a:r>
            <a:r>
              <a:rPr lang="cs-CZ" dirty="0"/>
              <a:t>nadpisy (H1-H6) a každý, přes CSS (</a:t>
            </a:r>
            <a:r>
              <a:rPr lang="cs-CZ" i="1" dirty="0" err="1">
                <a:solidFill>
                  <a:schemeClr val="accent3">
                    <a:lumMod val="75000"/>
                  </a:schemeClr>
                </a:solidFill>
              </a:rPr>
              <a:t>styles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/styles.css</a:t>
            </a:r>
            <a:r>
              <a:rPr lang="cs-CZ" dirty="0"/>
              <a:t>), udělejte jinou barvou ( 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h1 {</a:t>
            </a:r>
            <a:r>
              <a:rPr lang="cs-CZ" i="1" dirty="0" err="1">
                <a:solidFill>
                  <a:schemeClr val="accent3">
                    <a:lumMod val="75000"/>
                  </a:schemeClr>
                </a:solidFill>
              </a:rPr>
              <a:t>color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: blue}</a:t>
            </a:r>
            <a:r>
              <a:rPr lang="cs-CZ" i="1" dirty="0">
                <a:solidFill>
                  <a:schemeClr val="tx1"/>
                </a:solidFill>
              </a:rPr>
              <a:t>)</a:t>
            </a:r>
            <a:endParaRPr lang="cs-CZ" sz="18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Obrázek 4" descr="Obsah obrázku text, Písmo, design&#10;&#10;Popis se vygeneroval automaticky.">
            <a:extLst>
              <a:ext uri="{FF2B5EF4-FFF2-40B4-BE49-F238E27FC236}">
                <a16:creationId xmlns:a16="http://schemas.microsoft.com/office/drawing/2014/main" id="{11619414-9DA0-3628-B536-A284A813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2" y="2339417"/>
            <a:ext cx="2743200" cy="13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5758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BF77820-B37E-642E-76A9-6CCADF6D2999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2841625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Barvíme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BA441-18F7-4C89-ED59-D4F071BF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42" y="2046816"/>
            <a:ext cx="3327400" cy="1854200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CA5D829C-07D8-2E78-C205-A62A049F8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AE312-5F7E-5FE5-34A5-4CDBCB0180E4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2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B654784-B78A-AA95-74D7-1E778833D63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62A93FD-C6DB-B136-DE46-A7B7CE733F4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292685303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EC499FCE-A1D0-CF2F-EA80-847D6083D605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517667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Vyjádření barvy</a:t>
            </a:r>
          </a:p>
        </p:txBody>
      </p:sp>
      <p:graphicFrame>
        <p:nvGraphicFramePr>
          <p:cNvPr id="6" name="Content Placeholder 13">
            <a:extLst>
              <a:ext uri="{FF2B5EF4-FFF2-40B4-BE49-F238E27FC236}">
                <a16:creationId xmlns:a16="http://schemas.microsoft.com/office/drawing/2014/main" id="{EA12739A-E524-BC32-4A05-8AD1BC05B9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0487341"/>
              </p:ext>
            </p:extLst>
          </p:nvPr>
        </p:nvGraphicFramePr>
        <p:xfrm>
          <a:off x="253705" y="3204519"/>
          <a:ext cx="4667761" cy="1100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49">
                  <a:extLst>
                    <a:ext uri="{9D8B030D-6E8A-4147-A177-3AD203B41FA5}">
                      <a16:colId xmlns:a16="http://schemas.microsoft.com/office/drawing/2014/main" val="4037985542"/>
                    </a:ext>
                  </a:extLst>
                </a:gridCol>
                <a:gridCol w="256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sz="1200" b="0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rrggbb</a:t>
                      </a:r>
                      <a:endParaRPr lang="en-US" sz="12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>
                          <a:solidFill>
                            <a:schemeClr val="tx1"/>
                          </a:solidFill>
                          <a:effectLst/>
                        </a:rPr>
                        <a:t>#00ff00;</a:t>
                      </a:r>
                      <a:endParaRPr lang="en-US" sz="13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red</a:t>
                      </a: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, green, blue) (A – opacity)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en-GB" sz="1300">
                          <a:solidFill>
                            <a:schemeClr val="tx1"/>
                          </a:solidFill>
                          <a:effectLst/>
                        </a:rPr>
                        <a:t>(0, 255, 0);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84441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color</a:t>
                      </a: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names</a:t>
                      </a:r>
                      <a:endParaRPr lang="cs-CZ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>
                          <a:solidFill>
                            <a:schemeClr val="tx1"/>
                          </a:solidFill>
                          <a:effectLst/>
                        </a:rPr>
                        <a:t>green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</a:tbl>
          </a:graphicData>
        </a:graphic>
      </p:graphicFrame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3979EE04-C599-86C0-8634-8140B9536F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D64DD-6CF0-BC35-D6DE-EAC9B57882AC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2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DEECC74-24FE-2492-8F32-F73F1835CB7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E81D640C-F66F-B21C-9411-4A671A58A3FE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30167202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ADFECBE-1795-99C1-73BB-4837DB9FC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418BF-075A-449A-A688-D2FB98B6FAD4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2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BA238B8-08EB-6565-2F52-F61743D5DEB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4ACAB92-BDD7-6A12-0686-0A90DB11BBB9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CFD2D8-FA42-5ADE-6835-59CA3FD3A93F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2841625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Barvíme</a:t>
            </a:r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A214D58E-9ED2-FEB7-8792-5A19F77D3220}"/>
              </a:ext>
            </a:extLst>
          </p:cNvPr>
          <p:cNvSpPr txBox="1"/>
          <p:nvPr/>
        </p:nvSpPr>
        <p:spPr>
          <a:xfrm>
            <a:off x="194693" y="1054093"/>
            <a:ext cx="4584012" cy="14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/css-02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Source Code Pro"/>
            </a:endParaRP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Open Sans"/>
              </a:rPr>
              <a:t>Najděte CSS soubor</a:t>
            </a: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 err="1">
                <a:solidFill>
                  <a:schemeClr val="tx1"/>
                </a:solidFill>
                <a:latin typeface="Source Code Pro"/>
                <a:ea typeface="Source Code Pro"/>
                <a:cs typeface="Open Sans"/>
              </a:rPr>
              <a:t>Změnte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Open Sans"/>
              </a:rPr>
              <a:t> červenou barvu na černou</a:t>
            </a: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5066018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9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4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Seznamy – UL &amp; OL</a:t>
            </a:r>
          </a:p>
        </p:txBody>
      </p:sp>
      <p:pic>
        <p:nvPicPr>
          <p:cNvPr id="941" name="Snímek obrazovky 2022-07-22 v 13.55.01.png" descr="Snímek obrazovky 2022-07-22 v 13.55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8" y="924272"/>
            <a:ext cx="5638875" cy="132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Snímek obrazovky 2022-07-22 v 13.55.40.png" descr="Snímek obrazovky 2022-07-22 v 13.55.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895" y="924272"/>
            <a:ext cx="2282164" cy="126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Snímek obrazovky 2022-07-22 v 13.56.45.png" descr="Snímek obrazovky 2022-07-22 v 13.56.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55" y="2818998"/>
            <a:ext cx="56388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Snímek obrazovky 2022-07-22 v 13.57.31.png" descr="Snímek obrazovky 2022-07-22 v 13.57.3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74" y="2750568"/>
            <a:ext cx="2282164" cy="1287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33DDE798-EF85-4DF4-5037-56B367FFFD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38A3-2074-EC21-6A38-E14F9A6A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Stylování seznamů</a:t>
            </a: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5AB8310D-AE1E-91A8-D28E-3EA6652003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92D3705-9048-5C84-0477-ADB4B4B1570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33811F6A-ED06-D06B-DB01-CB6DDBF89E58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85370-FD8B-A104-A15B-CD23E769D33F}"/>
              </a:ext>
            </a:extLst>
          </p:cNvPr>
          <p:cNvSpPr txBox="1"/>
          <p:nvPr/>
        </p:nvSpPr>
        <p:spPr>
          <a:xfrm>
            <a:off x="250825" y="609600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Typ odrážky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A2293-C61C-6EA3-A9D6-4F3DC2E0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984250"/>
            <a:ext cx="2946400" cy="83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ED8942-ED91-F022-56F9-2CC14D306E46}"/>
              </a:ext>
            </a:extLst>
          </p:cNvPr>
          <p:cNvSpPr txBox="1"/>
          <p:nvPr/>
        </p:nvSpPr>
        <p:spPr>
          <a:xfrm>
            <a:off x="250825" y="1930400"/>
            <a:ext cx="2946400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Možné hodnoty: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c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ircle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-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kulaté</a:t>
            </a: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square</a:t>
            </a:r>
            <a:r>
              <a:rPr lang="en-GB" sz="1600"/>
              <a:t> –</a:t>
            </a:r>
            <a:r>
              <a:rPr lang="en-GB" sz="1600" err="1"/>
              <a:t>hranaté</a:t>
            </a: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upper-roman</a:t>
            </a:r>
            <a:r>
              <a:rPr lang="en-GB" sz="1600"/>
              <a:t> – </a:t>
            </a:r>
            <a:r>
              <a:rPr lang="en-GB" sz="1600" err="1"/>
              <a:t>římské</a:t>
            </a: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lower-alpha</a:t>
            </a:r>
            <a:r>
              <a:rPr lang="en-GB" sz="1600"/>
              <a:t> – </a:t>
            </a:r>
            <a:r>
              <a:rPr lang="en-GB" sz="1600" err="1"/>
              <a:t>číselné</a:t>
            </a: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none</a:t>
            </a:r>
            <a:r>
              <a:rPr lang="en-GB" sz="1600"/>
              <a:t> – </a:t>
            </a:r>
            <a:r>
              <a:rPr lang="en-GB" sz="1600" err="1"/>
              <a:t>žádné</a:t>
            </a:r>
            <a:br>
              <a:rPr lang="en-GB" sz="1600"/>
            </a:br>
            <a:endParaRPr lang="en-GB" sz="160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Případně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lze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použít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vlastní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obrázek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2AF0ED-814A-061C-3997-B7468BAE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3904119"/>
            <a:ext cx="3784600" cy="76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1441FC-4EF7-0F7F-634C-5739DC57493F}"/>
              </a:ext>
            </a:extLst>
          </p:cNvPr>
          <p:cNvSpPr txBox="1"/>
          <p:nvPr/>
        </p:nvSpPr>
        <p:spPr>
          <a:xfrm>
            <a:off x="4487864" y="609600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Pozice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B6571C-35FE-EA7E-7EBC-4966475A6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864" y="984250"/>
            <a:ext cx="3429000" cy="850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05B373-536E-157D-4DCF-93B32B190A75}"/>
              </a:ext>
            </a:extLst>
          </p:cNvPr>
          <p:cNvSpPr txBox="1"/>
          <p:nvPr/>
        </p:nvSpPr>
        <p:spPr>
          <a:xfrm>
            <a:off x="4473577" y="1930400"/>
            <a:ext cx="2946400" cy="2000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Možné hodnoty: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outside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inside</a:t>
            </a:r>
            <a:r>
              <a:rPr lang="en-GB" sz="1600"/>
              <a:t> : </a:t>
            </a: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B3538B-3FD1-1D09-81CA-6EE47B158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00" y="3199269"/>
            <a:ext cx="1511300" cy="977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CDD301-BE4F-1940-96D7-673117B2F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977" y="2023781"/>
            <a:ext cx="1651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94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D34-5E03-7D95-2CB4-B1B7E250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787E-074A-0178-9080-72E7DE6DD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0" tIns="0" rIns="0" bIns="0" anchor="t">
            <a:normAutofit/>
          </a:bodyPr>
          <a:lstStyle/>
          <a:p>
            <a:pPr marL="137795" indent="-137795"/>
            <a:r>
              <a:rPr lang="cs-CZ" dirty="0"/>
              <a:t>Otevřete si soubor „</a:t>
            </a:r>
            <a:r>
              <a:rPr lang="cs-CZ" dirty="0" err="1"/>
              <a:t>sandbox</a:t>
            </a:r>
            <a:r>
              <a:rPr lang="cs-CZ" dirty="0"/>
              <a:t>/</a:t>
            </a:r>
            <a:r>
              <a:rPr lang="cs-CZ" dirty="0" err="1"/>
              <a:t>html+css</a:t>
            </a:r>
            <a:r>
              <a:rPr lang="cs-CZ" dirty="0"/>
              <a:t>/ukol_2.html“</a:t>
            </a:r>
          </a:p>
          <a:p>
            <a:pPr marL="137795" indent="-137795"/>
            <a:r>
              <a:rPr lang="cs-CZ" dirty="0"/>
              <a:t>Vytvořte a nastylujte si seznam z připravených zvířátek</a:t>
            </a:r>
          </a:p>
          <a:p>
            <a:pPr marL="389255" lvl="1" indent="-189230"/>
            <a:r>
              <a:rPr lang="cs-CZ" dirty="0"/>
              <a:t>Každá </a:t>
            </a:r>
            <a:r>
              <a:rPr lang="cs-CZ" err="1"/>
              <a:t>odražka</a:t>
            </a:r>
            <a:r>
              <a:rPr lang="cs-CZ"/>
              <a:t> jinak</a:t>
            </a:r>
          </a:p>
          <a:p>
            <a:pPr marL="389255" lvl="1" indent="-189230"/>
            <a:r>
              <a:rPr lang="cs-CZ" dirty="0" err="1"/>
              <a:t>Ruzné</a:t>
            </a:r>
            <a:r>
              <a:rPr lang="cs-CZ" dirty="0"/>
              <a:t> barvy</a:t>
            </a:r>
          </a:p>
          <a:p>
            <a:pPr marL="389255" lvl="1" indent="-189230"/>
            <a:r>
              <a:rPr lang="cs-CZ" dirty="0"/>
              <a:t>Různé styly písma</a:t>
            </a:r>
          </a:p>
        </p:txBody>
      </p:sp>
    </p:spTree>
    <p:extLst>
      <p:ext uri="{BB962C8B-B14F-4D97-AF65-F5344CB8AC3E}">
        <p14:creationId xmlns:p14="http://schemas.microsoft.com/office/powerpoint/2010/main" val="304755538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98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9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Tabulka - &lt;table&gt;</a:t>
            </a:r>
          </a:p>
        </p:txBody>
      </p:sp>
      <p:sp>
        <p:nvSpPr>
          <p:cNvPr id="991" name="Straight Arrow Connector 13"/>
          <p:cNvSpPr/>
          <p:nvPr/>
        </p:nvSpPr>
        <p:spPr>
          <a:xfrm flipH="1">
            <a:off x="2310632" y="1579417"/>
            <a:ext cx="688208" cy="186244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2" name="Straight Arrow Connector 15"/>
          <p:cNvSpPr/>
          <p:nvPr/>
        </p:nvSpPr>
        <p:spPr>
          <a:xfrm flipH="1">
            <a:off x="2410690" y="2140527"/>
            <a:ext cx="506465" cy="353292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3" name="TextBox 16"/>
          <p:cNvSpPr txBox="1"/>
          <p:nvPr/>
        </p:nvSpPr>
        <p:spPr>
          <a:xfrm>
            <a:off x="3299948" y="886055"/>
            <a:ext cx="10419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tag</a:t>
            </a:r>
          </a:p>
        </p:txBody>
      </p:sp>
      <p:sp>
        <p:nvSpPr>
          <p:cNvPr id="994" name="TextBox 17"/>
          <p:cNvSpPr txBox="1"/>
          <p:nvPr/>
        </p:nvSpPr>
        <p:spPr>
          <a:xfrm>
            <a:off x="3304966" y="1178053"/>
            <a:ext cx="14613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 tabulky</a:t>
            </a:r>
          </a:p>
        </p:txBody>
      </p:sp>
      <p:sp>
        <p:nvSpPr>
          <p:cNvPr id="995" name="TextBox 18"/>
          <p:cNvSpPr txBox="1"/>
          <p:nvPr/>
        </p:nvSpPr>
        <p:spPr>
          <a:xfrm>
            <a:off x="3324963" y="1431971"/>
            <a:ext cx="177921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Nadpisová buňka</a:t>
            </a:r>
          </a:p>
        </p:txBody>
      </p:sp>
      <p:sp>
        <p:nvSpPr>
          <p:cNvPr id="996" name="TextBox 19"/>
          <p:cNvSpPr txBox="1"/>
          <p:nvPr/>
        </p:nvSpPr>
        <p:spPr>
          <a:xfrm>
            <a:off x="3405016" y="2508108"/>
            <a:ext cx="144870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Buňka tabulky</a:t>
            </a:r>
          </a:p>
        </p:txBody>
      </p:sp>
      <p:pic>
        <p:nvPicPr>
          <p:cNvPr id="997" name="Snímek obrazovky 2022-07-22 v 15.16.13.png" descr="Snímek obrazovky 2022-07-22 v 15.16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0" y="897131"/>
            <a:ext cx="28702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traight Arrow Connector 9"/>
          <p:cNvSpPr/>
          <p:nvPr/>
        </p:nvSpPr>
        <p:spPr>
          <a:xfrm flipH="1" flipV="1">
            <a:off x="1110658" y="1056989"/>
            <a:ext cx="213360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9" name="Straight Arrow Connector 11"/>
          <p:cNvSpPr/>
          <p:nvPr/>
        </p:nvSpPr>
        <p:spPr>
          <a:xfrm flipH="1" flipV="1">
            <a:off x="1010573" y="1317753"/>
            <a:ext cx="2252738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0" name="Straight Arrow Connector 11"/>
          <p:cNvSpPr/>
          <p:nvPr/>
        </p:nvSpPr>
        <p:spPr>
          <a:xfrm flipH="1" flipV="1">
            <a:off x="2365409" y="1587273"/>
            <a:ext cx="876555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1" name="Straight Arrow Connector 11"/>
          <p:cNvSpPr/>
          <p:nvPr/>
        </p:nvSpPr>
        <p:spPr>
          <a:xfrm flipH="1">
            <a:off x="1995515" y="2673208"/>
            <a:ext cx="1309949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2" name="Snímek obrazovky 2022-07-22 v 15.19.11.png" descr="Snímek obrazovky 2022-07-22 v 15.19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794" y="747631"/>
            <a:ext cx="3172396" cy="1854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7D67CD88-4430-43E9-460B-71E261D679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05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68E5-744F-99AC-E76C-9B973A78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Styly tabulky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E71854CA-D11B-FBF7-FEE6-99D65E668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10B2BBF-24E3-C637-6B42-8A09B3D3E75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BBD2C677-4191-80E2-02D3-62AE4DDEB9F9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F3003-9D02-8E0C-0A5A-6B19FA2F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079500"/>
            <a:ext cx="299720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C33ED-6B5E-C2D5-1A9D-85879BA66F25}"/>
              </a:ext>
            </a:extLst>
          </p:cNvPr>
          <p:cNvSpPr txBox="1"/>
          <p:nvPr/>
        </p:nvSpPr>
        <p:spPr>
          <a:xfrm>
            <a:off x="2508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Okraje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7261C5-6930-AFAE-4B09-ABB1BD450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3680987"/>
            <a:ext cx="762000" cy="120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BFFAA-CA52-3E30-84A2-E7936F3F74B1}"/>
              </a:ext>
            </a:extLst>
          </p:cNvPr>
          <p:cNvSpPr txBox="1"/>
          <p:nvPr/>
        </p:nvSpPr>
        <p:spPr>
          <a:xfrm>
            <a:off x="4568588" y="699479"/>
            <a:ext cx="293687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Odstranění mezer mezi okraji buněk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55C1B3-A6C3-6C74-7836-130A5B7F9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125" y="1297836"/>
            <a:ext cx="3149600" cy="110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12CA16-3508-E89F-B949-F008972CF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718" y="1253476"/>
            <a:ext cx="840581" cy="1229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1407C7-E2BA-2746-E977-23AD7662924B}"/>
              </a:ext>
            </a:extLst>
          </p:cNvPr>
          <p:cNvSpPr txBox="1"/>
          <p:nvPr/>
        </p:nvSpPr>
        <p:spPr>
          <a:xfrm>
            <a:off x="4508500" y="2550116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Pozadí buněk a šířka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CE53B-E0A4-6394-32C6-5B135C6AE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212" y="2894981"/>
            <a:ext cx="2222500" cy="1572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F7A1C-6D14-F89F-99FA-D167502BA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2508" y="2859351"/>
            <a:ext cx="2418926" cy="10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640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83D3-BE49-95D8-D754-554AEB7D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Tabulka - úkol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B8747-EBB9-2B75-9EEB-D06FB5E01F6C}"/>
              </a:ext>
            </a:extLst>
          </p:cNvPr>
          <p:cNvSpPr txBox="1"/>
          <p:nvPr/>
        </p:nvSpPr>
        <p:spPr>
          <a:xfrm>
            <a:off x="250825" y="873456"/>
            <a:ext cx="9079029" cy="3447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Jdete do „</a:t>
            </a:r>
            <a:r>
              <a:rPr kumimoji="0" lang="cs-CZ" sz="28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sandbox</a:t>
            </a:r>
            <a:r>
              <a:rPr kumimoji="0" lang="cs-CZ" sz="28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/</a:t>
            </a:r>
            <a:r>
              <a:rPr kumimoji="0" lang="cs-CZ" sz="2800" b="0" i="1" u="none" strike="noStrike" cap="none" spc="0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html+css</a:t>
            </a:r>
            <a:r>
              <a:rPr kumimoji="0" lang="cs-CZ" sz="28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/úkol_3.html</a:t>
            </a:r>
            <a:r>
              <a:rPr kumimoji="0" lang="cs-CZ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“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 sz="2800" dirty="0"/>
              <a:t>Dejte data do tabulky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Nastylujte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cs-CZ" sz="2800" dirty="0"/>
              <a:t>Nadpisy tabulky černé pozadí a bílé písmo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cs-CZ" sz="2800" dirty="0" err="1"/>
              <a:t>Vegetarianske</a:t>
            </a:r>
            <a:r>
              <a:rPr lang="cs-CZ" sz="2800" dirty="0"/>
              <a:t> jídlo zeleně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cs-CZ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cs-CZ" sz="2800" dirty="0"/>
              <a:t>Pokročilé: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cs-CZ" sz="2800" dirty="0"/>
              <a:t>Seznam surovin jako &lt;ul&gt;&lt;</a:t>
            </a:r>
            <a:r>
              <a:rPr lang="cs-CZ" sz="2800" dirty="0" err="1"/>
              <a:t>li</a:t>
            </a:r>
            <a:r>
              <a:rPr lang="cs-CZ" sz="2800" dirty="0"/>
              <a:t>&gt; seznam</a:t>
            </a:r>
          </a:p>
        </p:txBody>
      </p:sp>
    </p:spTree>
    <p:extLst>
      <p:ext uri="{BB962C8B-B14F-4D97-AF65-F5344CB8AC3E}">
        <p14:creationId xmlns:p14="http://schemas.microsoft.com/office/powerpoint/2010/main" val="19047782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65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137795" indent="-137795"/>
            <a:r>
              <a:rPr err="1"/>
              <a:t>Otevřete</a:t>
            </a:r>
            <a:r>
              <a:t> Visual studio code</a:t>
            </a:r>
            <a:endParaRPr lang="cs-CZ"/>
          </a:p>
          <a:p>
            <a:pPr marL="137795" indent="-137795"/>
            <a:r>
              <a:rPr err="1"/>
              <a:t>Otevřete</a:t>
            </a:r>
            <a:r>
              <a:t> </a:t>
            </a:r>
            <a:r>
              <a:rPr err="1"/>
              <a:t>si</a:t>
            </a:r>
            <a:r>
              <a:t> </a:t>
            </a:r>
            <a:r>
              <a:rPr err="1"/>
              <a:t>složku</a:t>
            </a:r>
            <a:r>
              <a:t> html</a:t>
            </a:r>
            <a:r>
              <a:rPr lang="cs-CZ"/>
              <a:t>+css</a:t>
            </a:r>
            <a:r>
              <a:t> (</a:t>
            </a:r>
            <a:r>
              <a:rPr err="1"/>
              <a:t>najdete</a:t>
            </a:r>
            <a:r>
              <a:t> ji </a:t>
            </a:r>
            <a:r>
              <a:rPr err="1"/>
              <a:t>ve</a:t>
            </a:r>
            <a:r>
              <a:t> </a:t>
            </a:r>
            <a:r>
              <a:rPr err="1"/>
              <a:t>složce</a:t>
            </a:r>
            <a:r>
              <a:t> sandbox)</a:t>
            </a:r>
            <a:endParaRPr lang="en-CZ"/>
          </a:p>
          <a:p>
            <a:pPr marL="347345" lvl="1" indent="-147320">
              <a:spcBef>
                <a:spcPts val="300"/>
              </a:spcBef>
              <a:buFont typeface="Calibri"/>
              <a:defRPr sz="1400">
                <a:solidFill>
                  <a:srgbClr val="5E2750"/>
                </a:solidFill>
              </a:defRPr>
            </a:pPr>
            <a:r>
              <a:t>File -&gt; Open Folder</a:t>
            </a:r>
            <a:endParaRPr lang="en-GB"/>
          </a:p>
          <a:p>
            <a:pPr marL="137795" indent="-137795"/>
            <a:r>
              <a:rPr lang="en-GB"/>
              <a:t>Otevřete</a:t>
            </a:r>
            <a:r>
              <a:t> </a:t>
            </a:r>
            <a:r>
              <a:rPr lang="en-GB"/>
              <a:t>si</a:t>
            </a:r>
            <a:r>
              <a:t> </a:t>
            </a:r>
            <a:r>
              <a:rPr lang="en-GB"/>
              <a:t>soubor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index.html</a:t>
            </a:r>
            <a:endParaRPr lang="cs-CZ">
              <a:solidFill>
                <a:schemeClr val="accent1"/>
              </a:solidFill>
            </a:endParaRPr>
          </a:p>
          <a:p>
            <a:pPr marL="137795" indent="-137795"/>
            <a:r>
              <a:rPr lang="cs-CZ">
                <a:solidFill>
                  <a:schemeClr val="tx1"/>
                </a:solidFill>
              </a:rPr>
              <a:t>Otevřete si soubor </a:t>
            </a:r>
            <a:r>
              <a:rPr lang="cs-CZ">
                <a:solidFill>
                  <a:schemeClr val="accent1"/>
                </a:solidFill>
              </a:rPr>
              <a:t>styles.css</a:t>
            </a:r>
            <a:endParaRPr lang="en-CZ">
              <a:solidFill>
                <a:schemeClr val="accent1"/>
              </a:solidFill>
            </a:endParaRPr>
          </a:p>
          <a:p>
            <a:pPr marL="0" lvl="1" indent="228600"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rgbClr val="5E2750"/>
                </a:solidFill>
              </a:defRPr>
            </a:pPr>
            <a:endParaRPr>
              <a:solidFill>
                <a:schemeClr val="accent1"/>
              </a:solidFill>
            </a:endParaRPr>
          </a:p>
          <a:p>
            <a:pPr marL="137795" indent="-137795"/>
            <a:r>
              <a:rPr err="1"/>
              <a:t>Soubory</a:t>
            </a:r>
            <a:r>
              <a:t> s </a:t>
            </a:r>
            <a:r>
              <a:rPr err="1"/>
              <a:t>koncovkou</a:t>
            </a:r>
            <a:r>
              <a:t> .html </a:t>
            </a:r>
            <a:r>
              <a:rPr err="1"/>
              <a:t>jsou</a:t>
            </a:r>
            <a:r>
              <a:t> HTML </a:t>
            </a:r>
            <a:r>
              <a:rPr err="1"/>
              <a:t>soubory</a:t>
            </a:r>
            <a:r>
              <a:rPr lang="cs-CZ"/>
              <a:t> a s koncovkou CSS jsou CSS soubory</a:t>
            </a:r>
            <a:endParaRPr lang="en-CZ"/>
          </a:p>
          <a:p>
            <a:pPr marL="137795" indent="-137795"/>
            <a:r>
              <a:rPr err="1"/>
              <a:t>Základní</a:t>
            </a:r>
            <a:r>
              <a:t> </a:t>
            </a:r>
            <a:r>
              <a:rPr err="1"/>
              <a:t>struktura</a:t>
            </a:r>
            <a:r>
              <a:t> </a:t>
            </a:r>
            <a:r>
              <a:rPr err="1"/>
              <a:t>souboru</a:t>
            </a:r>
            <a:r>
              <a:t> je </a:t>
            </a:r>
            <a:r>
              <a:rPr err="1"/>
              <a:t>značka</a:t>
            </a:r>
            <a:r>
              <a:t> &lt;html&gt;, </a:t>
            </a:r>
            <a:r>
              <a:rPr err="1"/>
              <a:t>která</a:t>
            </a:r>
            <a:r>
              <a:t> </a:t>
            </a:r>
            <a:r>
              <a:rPr err="1"/>
              <a:t>obaluje</a:t>
            </a:r>
            <a:r>
              <a:t> </a:t>
            </a:r>
            <a:r>
              <a:rPr err="1"/>
              <a:t>prvky</a:t>
            </a:r>
            <a:r>
              <a:t> &lt;head&gt; a &lt;body&gt;</a:t>
            </a:r>
            <a:endParaRPr lang="en-CZ"/>
          </a:p>
        </p:txBody>
      </p:sp>
      <p:sp>
        <p:nvSpPr>
          <p:cNvPr id="866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Začínáme</a:t>
            </a:r>
          </a:p>
        </p:txBody>
      </p:sp>
      <p:pic>
        <p:nvPicPr>
          <p:cNvPr id="86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11" y="786946"/>
            <a:ext cx="444499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292C1F-8B95-7122-6D86-417FFC8F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06" y="1436680"/>
            <a:ext cx="2467319" cy="1238423"/>
          </a:xfrm>
          <a:prstGeom prst="rect">
            <a:avLst/>
          </a:prstGeom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5F63FB04-5091-9978-9171-5A6904B9D5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972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73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Obrázek - img</a:t>
            </a:r>
          </a:p>
        </p:txBody>
      </p:sp>
      <p:sp>
        <p:nvSpPr>
          <p:cNvPr id="974" name="Straight Arrow Connector 8"/>
          <p:cNvSpPr/>
          <p:nvPr/>
        </p:nvSpPr>
        <p:spPr>
          <a:xfrm>
            <a:off x="2892753" y="3332218"/>
            <a:ext cx="985196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5" name="TextBox 9"/>
          <p:cNvSpPr txBox="1"/>
          <p:nvPr/>
        </p:nvSpPr>
        <p:spPr>
          <a:xfrm>
            <a:off x="266770" y="1471200"/>
            <a:ext cx="16644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Cesta k obrázku</a:t>
            </a:r>
          </a:p>
        </p:txBody>
      </p:sp>
      <p:sp>
        <p:nvSpPr>
          <p:cNvPr id="976" name="TextBox 10"/>
          <p:cNvSpPr txBox="1"/>
          <p:nvPr/>
        </p:nvSpPr>
        <p:spPr>
          <a:xfrm>
            <a:off x="261155" y="3179818"/>
            <a:ext cx="25793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Obrázek je </a:t>
            </a:r>
            <a:r>
              <a:rPr b="1"/>
              <a:t>nepárový </a:t>
            </a:r>
            <a:r>
              <a:t>tag</a:t>
            </a:r>
          </a:p>
        </p:txBody>
      </p:sp>
      <p:pic>
        <p:nvPicPr>
          <p:cNvPr id="977" name="Snímek obrazovky 2022-07-22 v 14.56.24.png" descr="Snímek obrazovky 2022-07-22 v 14.56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231" y="1040738"/>
            <a:ext cx="5006751" cy="2523403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Straight Arrow Connector 8"/>
          <p:cNvSpPr/>
          <p:nvPr/>
        </p:nvSpPr>
        <p:spPr>
          <a:xfrm>
            <a:off x="1983522" y="1610900"/>
            <a:ext cx="1894427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9" name="Straight Arrow Connector 8"/>
          <p:cNvSpPr/>
          <p:nvPr/>
        </p:nvSpPr>
        <p:spPr>
          <a:xfrm>
            <a:off x="3151218" y="2030193"/>
            <a:ext cx="72673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0" name="TextBox 9"/>
          <p:cNvSpPr txBox="1"/>
          <p:nvPr/>
        </p:nvSpPr>
        <p:spPr>
          <a:xfrm>
            <a:off x="266770" y="1890493"/>
            <a:ext cx="299056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Popis obrázku pro prohlížeč</a:t>
            </a:r>
          </a:p>
        </p:txBody>
      </p:sp>
      <p:sp>
        <p:nvSpPr>
          <p:cNvPr id="981" name="Straight Arrow Connector 8"/>
          <p:cNvSpPr/>
          <p:nvPr/>
        </p:nvSpPr>
        <p:spPr>
          <a:xfrm>
            <a:off x="1742086" y="2482850"/>
            <a:ext cx="2135863" cy="0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2" name="TextBox 9"/>
          <p:cNvSpPr txBox="1"/>
          <p:nvPr/>
        </p:nvSpPr>
        <p:spPr>
          <a:xfrm>
            <a:off x="266770" y="2317750"/>
            <a:ext cx="142303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Šířka obrázku</a:t>
            </a:r>
          </a:p>
        </p:txBody>
      </p:sp>
      <p:sp>
        <p:nvSpPr>
          <p:cNvPr id="983" name="Straight Arrow Connector 8"/>
          <p:cNvSpPr/>
          <p:nvPr/>
        </p:nvSpPr>
        <p:spPr>
          <a:xfrm>
            <a:off x="1831047" y="2897628"/>
            <a:ext cx="2046902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4" name="TextBox 9"/>
          <p:cNvSpPr txBox="1"/>
          <p:nvPr/>
        </p:nvSpPr>
        <p:spPr>
          <a:xfrm>
            <a:off x="266770" y="2757928"/>
            <a:ext cx="151199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Výška obrázku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6D8ADEB8-720A-9D35-DCA5-3BE36F8A5D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C2A8-1638-3FB5-2738-6CC954B0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Styly obrázků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3861E68C-6517-0C42-497E-DC088343C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CD03A09-6C60-1F92-49B9-784F69A37C2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7FCEE2A8-80C5-9AC2-B58F-8E7697714B06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0EA86-8F56-A87F-97E6-4F9870CB648C}"/>
              </a:ext>
            </a:extLst>
          </p:cNvPr>
          <p:cNvSpPr txBox="1"/>
          <p:nvPr/>
        </p:nvSpPr>
        <p:spPr>
          <a:xfrm>
            <a:off x="2508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Výška a šířka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E8F71-47C7-C81E-348B-A337B4A131E4}"/>
              </a:ext>
            </a:extLst>
          </p:cNvPr>
          <p:cNvSpPr txBox="1"/>
          <p:nvPr/>
        </p:nvSpPr>
        <p:spPr>
          <a:xfrm>
            <a:off x="241300" y="1025856"/>
            <a:ext cx="2946400" cy="1785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 obrázku se vždy snažíme </a:t>
            </a:r>
            <a:r>
              <a:rPr kumimoji="0" lang="en-CZ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zachovat poměr stran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roto pokud definujeme jeden rozměr, druhý nastavíme vždy 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auto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Pokud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pracujeme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rozměry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obrázku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v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procentech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je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třeba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počítat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že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se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jedná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o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procenta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dostupné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plochy</a:t>
            </a:r>
            <a:r>
              <a:rPr lang="en-GB" sz="1400" dirty="0"/>
              <a:t>.</a:t>
            </a: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361C-CBAA-B68A-4A90-0ECB7E3C6761}"/>
              </a:ext>
            </a:extLst>
          </p:cNvPr>
          <p:cNvSpPr txBox="1"/>
          <p:nvPr/>
        </p:nvSpPr>
        <p:spPr>
          <a:xfrm>
            <a:off x="45180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Zarovnání na střed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86BB7-FD7D-1694-3C26-2288141CE396}"/>
              </a:ext>
            </a:extLst>
          </p:cNvPr>
          <p:cNvSpPr txBox="1"/>
          <p:nvPr/>
        </p:nvSpPr>
        <p:spPr>
          <a:xfrm>
            <a:off x="4483102" y="1025856"/>
            <a:ext cx="29464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Typ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zobrazení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obrazku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změníme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block a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současně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změníme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margin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nalevo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a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napravo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auto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9EBF4-D75B-30BD-13BB-2C5FC136D09F}"/>
              </a:ext>
            </a:extLst>
          </p:cNvPr>
          <p:cNvSpPr txBox="1"/>
          <p:nvPr/>
        </p:nvSpPr>
        <p:spPr>
          <a:xfrm>
            <a:off x="238124" y="2686360"/>
            <a:ext cx="293687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Roztažení obrázku přes celou šířku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F19D56-DC05-78E3-EB56-1D96E36C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2" y="1747128"/>
            <a:ext cx="1661604" cy="1063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5E6F05-0EB3-BC54-8DE3-9715C8D0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250" y="3963139"/>
            <a:ext cx="1866900" cy="860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F6C7F2-7700-E4CF-9B24-29CA307BD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3959699"/>
            <a:ext cx="1489075" cy="86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178F40-5246-83C2-EEE9-926EED7C2511}"/>
              </a:ext>
            </a:extLst>
          </p:cNvPr>
          <p:cNvSpPr txBox="1"/>
          <p:nvPr/>
        </p:nvSpPr>
        <p:spPr>
          <a:xfrm>
            <a:off x="238124" y="3398453"/>
            <a:ext cx="1866901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Z" sz="1400" dirty="0"/>
              <a:t>I za cenu zvětšení (nehezkého obrázku):</a:t>
            </a:r>
            <a:endParaRPr kumimoji="0" lang="en-CZ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A31B-FDD5-9060-5CCE-5A3EE96DF7C0}"/>
              </a:ext>
            </a:extLst>
          </p:cNvPr>
          <p:cNvSpPr txBox="1"/>
          <p:nvPr/>
        </p:nvSpPr>
        <p:spPr>
          <a:xfrm>
            <a:off x="2241548" y="3398453"/>
            <a:ext cx="1866901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Jen do maximální šířky obrázku: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89310F-F4E7-C561-AACE-982F29E8598A}"/>
              </a:ext>
            </a:extLst>
          </p:cNvPr>
          <p:cNvSpPr txBox="1"/>
          <p:nvPr/>
        </p:nvSpPr>
        <p:spPr>
          <a:xfrm>
            <a:off x="4483102" y="3003184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Kulaté rohy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C921F1-5ABF-2D01-8E13-037F1DE25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102" y="3398453"/>
            <a:ext cx="2527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757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92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2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925" name="Straight Arrow Connector 7"/>
          <p:cNvSpPr/>
          <p:nvPr/>
        </p:nvSpPr>
        <p:spPr>
          <a:xfrm flipH="1">
            <a:off x="609078" y="941582"/>
            <a:ext cx="537130" cy="537129"/>
          </a:xfrm>
          <a:prstGeom prst="line">
            <a:avLst/>
          </a:prstGeom>
          <a:ln w="25400">
            <a:solidFill>
              <a:srgbClr val="E1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6" name="TextBox 14"/>
          <p:cNvSpPr txBox="1"/>
          <p:nvPr/>
        </p:nvSpPr>
        <p:spPr>
          <a:xfrm>
            <a:off x="1241998" y="801180"/>
            <a:ext cx="9783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Odstavec</a:t>
            </a:r>
          </a:p>
        </p:txBody>
      </p:sp>
      <p:sp>
        <p:nvSpPr>
          <p:cNvPr id="927" name="TextBox 15"/>
          <p:cNvSpPr txBox="1"/>
          <p:nvPr/>
        </p:nvSpPr>
        <p:spPr>
          <a:xfrm>
            <a:off x="4261870" y="801180"/>
            <a:ext cx="6396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Tučně</a:t>
            </a:r>
          </a:p>
        </p:txBody>
      </p:sp>
      <p:sp>
        <p:nvSpPr>
          <p:cNvPr id="928" name="TextBox 16"/>
          <p:cNvSpPr txBox="1"/>
          <p:nvPr/>
        </p:nvSpPr>
        <p:spPr>
          <a:xfrm>
            <a:off x="6337533" y="801180"/>
            <a:ext cx="6734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</a:t>
            </a:r>
          </a:p>
        </p:txBody>
      </p:sp>
      <p:sp>
        <p:nvSpPr>
          <p:cNvPr id="929" name="TextBox 17"/>
          <p:cNvSpPr txBox="1"/>
          <p:nvPr/>
        </p:nvSpPr>
        <p:spPr>
          <a:xfrm>
            <a:off x="5689370" y="2812584"/>
            <a:ext cx="1105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Oddělovač</a:t>
            </a:r>
          </a:p>
        </p:txBody>
      </p:sp>
      <p:pic>
        <p:nvPicPr>
          <p:cNvPr id="930" name="Snímek obrazovky 2022-07-22 v 13.32.10.png" descr="Snímek obrazovky 2022-07-22 v 13.32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" y="1537854"/>
            <a:ext cx="8549626" cy="1084045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Straight Arrow Connector 9"/>
          <p:cNvSpPr/>
          <p:nvPr/>
        </p:nvSpPr>
        <p:spPr>
          <a:xfrm flipH="1">
            <a:off x="3570334" y="1057783"/>
            <a:ext cx="663269" cy="97770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2" name="Straight Arrow Connector 11"/>
          <p:cNvSpPr/>
          <p:nvPr/>
        </p:nvSpPr>
        <p:spPr>
          <a:xfrm flipH="1">
            <a:off x="5362819" y="1140017"/>
            <a:ext cx="815089" cy="815088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3" name="Straight Arrow Connector 13"/>
          <p:cNvSpPr/>
          <p:nvPr/>
        </p:nvSpPr>
        <p:spPr>
          <a:xfrm flipH="1" flipV="1">
            <a:off x="5025221" y="2387945"/>
            <a:ext cx="610724" cy="61072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34" name="Snímek obrazovky 2022-07-22 v 13.36.21.png" descr="Snímek obrazovky 2022-07-22 v 13.36.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6" y="3462685"/>
            <a:ext cx="70358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F169B39D-40D1-7551-5924-8134AC91A2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E500-6A75-683A-115B-575A5EE2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EC47-40D7-4571-3271-B19753FCE197}"/>
              </a:ext>
            </a:extLst>
          </p:cNvPr>
          <p:cNvSpPr txBox="1"/>
          <p:nvPr/>
        </p:nvSpPr>
        <p:spPr>
          <a:xfrm>
            <a:off x="508819" y="1260987"/>
            <a:ext cx="586538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Změnte</a:t>
            </a:r>
            <a:r>
              <a:rPr lang="cs-CZ" dirty="0"/>
              <a:t> (v </a:t>
            </a:r>
            <a:r>
              <a:rPr lang="cs-CZ" dirty="0" err="1"/>
              <a:t>sandbox</a:t>
            </a:r>
            <a:r>
              <a:rPr lang="cs-CZ" dirty="0"/>
              <a:t>/</a:t>
            </a:r>
            <a:r>
              <a:rPr lang="cs-CZ" dirty="0" err="1"/>
              <a:t>html+css</a:t>
            </a:r>
            <a:r>
              <a:rPr lang="cs-CZ" dirty="0"/>
              <a:t>/ukol_5 .html) </a:t>
            </a:r>
          </a:p>
          <a:p>
            <a:r>
              <a:rPr lang="cs-CZ" dirty="0"/>
              <a:t>      předchozí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odstavec a použijte „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class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“ namísto „inline“ stylu</a:t>
            </a:r>
            <a:endParaRPr lang="cs-CZ"/>
          </a:p>
          <a:p>
            <a:r>
              <a:rPr lang="cs-CZ" dirty="0"/>
              <a:t>2.   Přidejte volný řádek na konci každého řádku</a:t>
            </a:r>
            <a:endParaRPr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Snímek obrazovky 2022-07-22 v 13.32.10.png" descr="Snímek obrazovky 2022-07-22 v 13.32.10.png">
            <a:extLst>
              <a:ext uri="{FF2B5EF4-FFF2-40B4-BE49-F238E27FC236}">
                <a16:creationId xmlns:a16="http://schemas.microsoft.com/office/drawing/2014/main" id="{6271F85D-C2F6-1985-AF5E-ECD567AC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7" y="3104436"/>
            <a:ext cx="8549626" cy="10840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014277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BBFEE35A-6617-3191-5149-1FB2BD534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871222-00A3-623D-743E-E608E9EA9936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077F468-4E90-5A4B-C92C-FE2CEADA63D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88937CB-F69C-1649-0078-4D94B310BAA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079447-1921-AF54-0EB6-24CD3606B2B3}"/>
              </a:ext>
            </a:extLst>
          </p:cNvPr>
          <p:cNvSpPr txBox="1">
            <a:spLocks/>
          </p:cNvSpPr>
          <p:nvPr/>
        </p:nvSpPr>
        <p:spPr>
          <a:xfrm>
            <a:off x="257239" y="191475"/>
            <a:ext cx="4251261" cy="94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Mícháme selektory</a:t>
            </a:r>
          </a:p>
        </p:txBody>
      </p:sp>
    </p:spTree>
    <p:extLst>
      <p:ext uri="{BB962C8B-B14F-4D97-AF65-F5344CB8AC3E}">
        <p14:creationId xmlns:p14="http://schemas.microsoft.com/office/powerpoint/2010/main" val="67698389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16202E58-F053-E837-ACFC-A3194781DB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D55B41-A43D-14D2-193E-049F706CD439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A7BE491-0394-5AF8-CB1C-E753C1131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FCFC287-C0B6-1502-D8A3-1AB1335F6CC1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pic>
        <p:nvPicPr>
          <p:cNvPr id="7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362E953-E1B9-03DB-AF71-A3053CDD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65" y="270510"/>
            <a:ext cx="2704129" cy="456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C3902-CA40-3AB8-8125-FEB239341210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93A5A-EAE5-C30C-FA93-7D7F951A853B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733A1-5421-2AE0-ECA9-C63B0229F40D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7BEAE-63B2-2C39-B62D-8F8C1C61C08A}"/>
              </a:ext>
            </a:extLst>
          </p:cNvPr>
          <p:cNvSpPr txBox="1"/>
          <p:nvPr/>
        </p:nvSpPr>
        <p:spPr>
          <a:xfrm>
            <a:off x="6686862" y="20249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9F4A2-8039-8032-97CB-BA46AE6E8B4B}"/>
              </a:ext>
            </a:extLst>
          </p:cNvPr>
          <p:cNvSpPr txBox="1"/>
          <p:nvPr/>
        </p:nvSpPr>
        <p:spPr>
          <a:xfrm>
            <a:off x="4487573" y="90610"/>
            <a:ext cx="301286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/>
              <a:t>vybírám můj list dle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80395-9D87-50FF-E7E7-8D4F4097BC1D}"/>
              </a:ext>
            </a:extLst>
          </p:cNvPr>
          <p:cNvSpPr txBox="1"/>
          <p:nvPr/>
        </p:nvSpPr>
        <p:spPr>
          <a:xfrm>
            <a:off x="4487795" y="1058203"/>
            <a:ext cx="396856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cs-CZ">
                <a:solidFill>
                  <a:schemeClr val="bg1"/>
                </a:solidFill>
              </a:rPr>
              <a:t>vybírám kočku z mého listu</a:t>
            </a:r>
            <a:endParaRPr lang="cs-CZ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32E0A-4287-0512-43A6-71801E74CB34}"/>
              </a:ext>
            </a:extLst>
          </p:cNvPr>
          <p:cNvSpPr txBox="1"/>
          <p:nvPr/>
        </p:nvSpPr>
        <p:spPr>
          <a:xfrm>
            <a:off x="4487573" y="2368364"/>
            <a:ext cx="422644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cs-CZ">
                <a:solidFill>
                  <a:schemeClr val="bg1"/>
                </a:solidFill>
              </a:rPr>
              <a:t>vybírám cokoliv s třídou pes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B4627B-9850-B311-0423-CAB47D4B11DB}"/>
              </a:ext>
            </a:extLst>
          </p:cNvPr>
          <p:cNvSpPr txBox="1"/>
          <p:nvPr/>
        </p:nvSpPr>
        <p:spPr>
          <a:xfrm>
            <a:off x="4487573" y="3522147"/>
            <a:ext cx="422716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cs-CZ"/>
              <a:t>Vybírám kočku a zároveň psa</a:t>
            </a:r>
          </a:p>
        </p:txBody>
      </p:sp>
      <p:cxnSp>
        <p:nvCxnSpPr>
          <p:cNvPr id="16" name="Google Shape;720;p103">
            <a:extLst>
              <a:ext uri="{FF2B5EF4-FFF2-40B4-BE49-F238E27FC236}">
                <a16:creationId xmlns:a16="http://schemas.microsoft.com/office/drawing/2014/main" id="{1FEABCA1-DE01-A4D9-9E1C-8DCAB0E0CA63}"/>
              </a:ext>
            </a:extLst>
          </p:cNvPr>
          <p:cNvCxnSpPr>
            <a:cxnSpLocks/>
          </p:cNvCxnSpPr>
          <p:nvPr/>
        </p:nvCxnSpPr>
        <p:spPr>
          <a:xfrm flipH="1">
            <a:off x="2861376" y="733388"/>
            <a:ext cx="1856369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720;p103">
            <a:extLst>
              <a:ext uri="{FF2B5EF4-FFF2-40B4-BE49-F238E27FC236}">
                <a16:creationId xmlns:a16="http://schemas.microsoft.com/office/drawing/2014/main" id="{46CCACBA-83E0-FF50-8527-03147F6510C5}"/>
              </a:ext>
            </a:extLst>
          </p:cNvPr>
          <p:cNvCxnSpPr>
            <a:cxnSpLocks/>
          </p:cNvCxnSpPr>
          <p:nvPr/>
        </p:nvCxnSpPr>
        <p:spPr>
          <a:xfrm flipH="1">
            <a:off x="2919157" y="1921540"/>
            <a:ext cx="1874788" cy="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720;p103">
            <a:extLst>
              <a:ext uri="{FF2B5EF4-FFF2-40B4-BE49-F238E27FC236}">
                <a16:creationId xmlns:a16="http://schemas.microsoft.com/office/drawing/2014/main" id="{599207B8-D93D-54C9-EA63-DA2A137C0B8F}"/>
              </a:ext>
            </a:extLst>
          </p:cNvPr>
          <p:cNvCxnSpPr>
            <a:cxnSpLocks/>
          </p:cNvCxnSpPr>
          <p:nvPr/>
        </p:nvCxnSpPr>
        <p:spPr>
          <a:xfrm flipH="1" flipV="1">
            <a:off x="2862751" y="3146445"/>
            <a:ext cx="1862614" cy="1117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720;p103">
            <a:extLst>
              <a:ext uri="{FF2B5EF4-FFF2-40B4-BE49-F238E27FC236}">
                <a16:creationId xmlns:a16="http://schemas.microsoft.com/office/drawing/2014/main" id="{36C82BE4-1152-46B3-68A2-9D300E344919}"/>
              </a:ext>
            </a:extLst>
          </p:cNvPr>
          <p:cNvCxnSpPr>
            <a:cxnSpLocks/>
          </p:cNvCxnSpPr>
          <p:nvPr/>
        </p:nvCxnSpPr>
        <p:spPr>
          <a:xfrm flipH="1">
            <a:off x="2862752" y="4365719"/>
            <a:ext cx="18626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" name="Picture 6">
            <a:extLst>
              <a:ext uri="{FF2B5EF4-FFF2-40B4-BE49-F238E27FC236}">
                <a16:creationId xmlns:a16="http://schemas.microsoft.com/office/drawing/2014/main" id="{8A424AC4-BA36-5EA4-0289-78B5504ED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88" y="641985"/>
            <a:ext cx="1876425" cy="247650"/>
          </a:xfrm>
          <a:prstGeom prst="rect">
            <a:avLst/>
          </a:prstGeom>
        </p:spPr>
      </p:pic>
      <p:pic>
        <p:nvPicPr>
          <p:cNvPr id="21" name="Picture 11" descr="Text&#10;&#10;Description automatically generated">
            <a:extLst>
              <a:ext uri="{FF2B5EF4-FFF2-40B4-BE49-F238E27FC236}">
                <a16:creationId xmlns:a16="http://schemas.microsoft.com/office/drawing/2014/main" id="{25B2D2DF-2048-6B14-2E86-AD328B804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2909952"/>
            <a:ext cx="2743200" cy="405636"/>
          </a:xfrm>
          <a:prstGeom prst="rect">
            <a:avLst/>
          </a:prstGeom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201899C7-1457-624E-CED4-9728B1AF5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1673352"/>
            <a:ext cx="2743200" cy="425196"/>
          </a:xfrm>
          <a:prstGeom prst="rect">
            <a:avLst/>
          </a:prstGeom>
        </p:spPr>
      </p:pic>
      <p:pic>
        <p:nvPicPr>
          <p:cNvPr id="23" name="Picture 13">
            <a:extLst>
              <a:ext uri="{FF2B5EF4-FFF2-40B4-BE49-F238E27FC236}">
                <a16:creationId xmlns:a16="http://schemas.microsoft.com/office/drawing/2014/main" id="{BD50344B-33CF-9C8E-B62D-6DF6E1834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320" y="4262258"/>
            <a:ext cx="2743200" cy="2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700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30E34D5-FD12-6282-E8EF-BC423FA65D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BC107A-BCEE-514E-C130-E6F70C14F1CC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A293F8E-93AF-AE5A-3BE3-CC9320F7919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F48B3E8-A295-EA9F-62A4-A0F5705C491D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0690BA-2874-351B-5DD2-8D12AAD54ACE}"/>
              </a:ext>
            </a:extLst>
          </p:cNvPr>
          <p:cNvSpPr txBox="1">
            <a:spLocks/>
          </p:cNvSpPr>
          <p:nvPr/>
        </p:nvSpPr>
        <p:spPr>
          <a:xfrm>
            <a:off x="325539" y="297919"/>
            <a:ext cx="3284017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US">
                <a:latin typeface="Vodafone Rg"/>
              </a:rPr>
              <a:t>Jak </a:t>
            </a:r>
            <a:r>
              <a:rPr lang="en-US" err="1">
                <a:latin typeface="Vodafone Rg"/>
              </a:rPr>
              <a:t>selektory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míchat</a:t>
            </a:r>
            <a:r>
              <a:rPr lang="en-US">
                <a:latin typeface="Vodafone Rg"/>
              </a:rPr>
              <a:t>?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688E70-0EAB-66EE-8E2D-5EFFE7C63DBF}"/>
              </a:ext>
            </a:extLst>
          </p:cNvPr>
          <p:cNvSpPr txBox="1">
            <a:spLocks/>
          </p:cNvSpPr>
          <p:nvPr/>
        </p:nvSpPr>
        <p:spPr>
          <a:xfrm>
            <a:off x="4460875" y="1572727"/>
            <a:ext cx="2077085" cy="2904023"/>
          </a:xfrm>
          <a:prstGeom prst="rect">
            <a:avLst/>
          </a:prstGeom>
        </p:spPr>
        <p:txBody>
          <a:bodyPr/>
          <a:lstStyle>
            <a:lvl1pPr marL="138112" marR="0" indent="-13811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389845" marR="0" indent="-1898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573541" marR="0" indent="-187778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792956" marR="0" indent="-22621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995362" marR="0" indent="-242887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marL="0" indent="0" hangingPunct="1">
              <a:buNone/>
            </a:pPr>
            <a:r>
              <a:rPr lang="en-US" b="1" err="1">
                <a:solidFill>
                  <a:schemeClr val="accent1"/>
                </a:solidFill>
                <a:latin typeface="Vodafone Rg"/>
              </a:rPr>
              <a:t>Pořadí</a:t>
            </a:r>
            <a:endParaRPr lang="en-US" b="1">
              <a:solidFill>
                <a:schemeClr val="accent1"/>
              </a:solidFill>
              <a:latin typeface="Vodafone Rg"/>
            </a:endParaRPr>
          </a:p>
          <a:p>
            <a:pPr marL="285750" indent="-285750" hangingPunct="1"/>
            <a:r>
              <a:rPr lang="en-US" err="1">
                <a:latin typeface="Vodafone Rg"/>
              </a:rPr>
              <a:t>Poslední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zásah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vítezí</a:t>
            </a:r>
            <a:endParaRPr lang="en-US">
              <a:latin typeface="Vodafone Rg"/>
            </a:endParaRPr>
          </a:p>
          <a:p>
            <a:pPr marL="285750" indent="-285750" hangingPunct="1"/>
            <a:r>
              <a:rPr lang="en-US" err="1">
                <a:latin typeface="Vodafone Rg"/>
              </a:rPr>
              <a:t>Přidáním</a:t>
            </a:r>
            <a:r>
              <a:rPr lang="en-US">
                <a:latin typeface="Vodafone Rg"/>
              </a:rPr>
              <a:t> </a:t>
            </a:r>
            <a:r>
              <a:rPr lang="en-US">
                <a:latin typeface="Source Sans Pro"/>
                <a:ea typeface="Source Sans Pro"/>
              </a:rPr>
              <a:t>!important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můžete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pořadí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zkomplikovat</a:t>
            </a:r>
            <a:endParaRPr lang="en-US"/>
          </a:p>
          <a:p>
            <a:pPr marL="285750" indent="-285750" hangingPunct="1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5D2B934-C2D6-C190-75E4-E036EDA54792}"/>
              </a:ext>
            </a:extLst>
          </p:cNvPr>
          <p:cNvSpPr txBox="1">
            <a:spLocks/>
          </p:cNvSpPr>
          <p:nvPr/>
        </p:nvSpPr>
        <p:spPr>
          <a:xfrm>
            <a:off x="6666442" y="1572727"/>
            <a:ext cx="2138045" cy="2904023"/>
          </a:xfrm>
          <a:prstGeom prst="rect">
            <a:avLst/>
          </a:prstGeom>
        </p:spPr>
        <p:txBody>
          <a:bodyPr/>
          <a:lstStyle>
            <a:lvl1pPr marL="138112" marR="0" indent="-13811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389845" marR="0" indent="-1898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573541" marR="0" indent="-187778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792956" marR="0" indent="-22621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995362" marR="0" indent="-242887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marL="0" indent="0" hangingPunct="1">
              <a:buNone/>
            </a:pPr>
            <a:r>
              <a:rPr lang="en-US" b="1" err="1">
                <a:solidFill>
                  <a:schemeClr val="accent1"/>
                </a:solidFill>
                <a:latin typeface="Vodafone Rg"/>
              </a:rPr>
              <a:t>Dopad</a:t>
            </a:r>
            <a:endParaRPr lang="en-US" b="1">
              <a:solidFill>
                <a:schemeClr val="accent1"/>
              </a:solidFill>
              <a:latin typeface="Vodafone Rg"/>
            </a:endParaRPr>
          </a:p>
          <a:p>
            <a:pPr marL="285750" indent="-285750" hangingPunct="1"/>
            <a:r>
              <a:rPr lang="en-US" err="1">
                <a:latin typeface="Vodafone Rg"/>
              </a:rPr>
              <a:t>Zkuste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cílit</a:t>
            </a:r>
            <a:r>
              <a:rPr lang="en-US">
                <a:latin typeface="Vodafone Rg"/>
              </a:rPr>
              <a:t> co </a:t>
            </a:r>
            <a:r>
              <a:rPr lang="en-US" err="1">
                <a:latin typeface="Vodafone Rg"/>
              </a:rPr>
              <a:t>nejpřesněji</a:t>
            </a:r>
            <a:endParaRPr lang="en-US"/>
          </a:p>
          <a:p>
            <a:pPr marL="285750" indent="-285750" hangingPunct="1"/>
            <a:r>
              <a:rPr lang="en-US" err="1">
                <a:latin typeface="Vodafone Rg"/>
              </a:rPr>
              <a:t>Myslete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na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kolegy</a:t>
            </a:r>
            <a:r>
              <a:rPr lang="en-US">
                <a:latin typeface="Vodafone Rg"/>
              </a:rPr>
              <a:t> a </a:t>
            </a:r>
            <a:r>
              <a:rPr lang="en-US" err="1">
                <a:latin typeface="Vodafone Rg"/>
              </a:rPr>
              <a:t>jejich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styly</a:t>
            </a:r>
            <a:endParaRPr lang="en-US">
              <a:latin typeface="Vodafone Rg"/>
            </a:endParaRPr>
          </a:p>
          <a:p>
            <a:pPr marL="285750" indent="-285750" hangingPunct="1"/>
            <a:r>
              <a:rPr lang="en-US">
                <a:latin typeface="Vodafone Rg"/>
              </a:rPr>
              <a:t>Keep it simple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11459C-5355-FF87-3122-C09A0122EFD8}"/>
              </a:ext>
            </a:extLst>
          </p:cNvPr>
          <p:cNvSpPr txBox="1">
            <a:spLocks/>
          </p:cNvSpPr>
          <p:nvPr/>
        </p:nvSpPr>
        <p:spPr>
          <a:xfrm>
            <a:off x="2071582" y="873531"/>
            <a:ext cx="6732905" cy="7018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accent1"/>
                </a:solidFill>
                <a:latin typeface="Vodafone Rg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atin typeface="Vodafone Rg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https://www.w3schools.com/cssref/css_selectors.asp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817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12D9345-FAC8-20D5-881D-B9DA59718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0061A-3664-07CB-BC31-44253C3A9DD5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338826C-5955-B583-9531-08590E73B12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F1BF344-28FA-9483-3543-6C2AE15D7A8C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FE188D-1D39-EB27-0410-7CE9D69AB5D9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761600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Mícháme selektory</a:t>
            </a:r>
            <a:endParaRPr lang="en-US"/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B8B42EBF-4344-F617-3DE1-6A039FE71EC9}"/>
              </a:ext>
            </a:extLst>
          </p:cNvPr>
          <p:cNvSpPr txBox="1"/>
          <p:nvPr/>
        </p:nvSpPr>
        <p:spPr>
          <a:xfrm>
            <a:off x="148973" y="1054094"/>
            <a:ext cx="4020132" cy="167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/css-05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Source Code Pro"/>
            </a:endParaRP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Nastavte elementu s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třídou kočka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v listu id 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myList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 barvu na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blue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.</a:t>
            </a: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,Sans-Serif"/>
              <a:buChar char="•"/>
            </a:pP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Nastavte elementu s 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třídou pes 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v listu id 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myList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 barvu na 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red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.</a:t>
            </a:r>
            <a:endParaRPr lang="cs-CZ" sz="1200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Skryjte element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s obsahem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Kočkopes 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v listu 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myList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 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s pomocí jeho tříd přidáním atributu 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display: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none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;</a:t>
            </a:r>
            <a:r>
              <a:rPr lang="cs-CZ" sz="120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 do CSS souboru.</a:t>
            </a:r>
            <a:endParaRPr lang="cs-CZ" sz="1200" b="1">
              <a:solidFill>
                <a:schemeClr val="tx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1655342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9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65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Odkaz</a:t>
            </a:r>
            <a:r>
              <a:rPr dirty="0"/>
              <a:t>  </a:t>
            </a:r>
            <a:r>
              <a:rPr lang="cs-CZ" dirty="0"/>
              <a:t>&lt;</a:t>
            </a:r>
            <a:r>
              <a:rPr dirty="0"/>
              <a:t>A</a:t>
            </a:r>
            <a:r>
              <a:rPr lang="cs-CZ" dirty="0"/>
              <a:t>&gt;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AA4E03-3B64-4614-374E-EA458CE9FED9}"/>
              </a:ext>
            </a:extLst>
          </p:cNvPr>
          <p:cNvCxnSpPr/>
          <p:nvPr/>
        </p:nvCxnSpPr>
        <p:spPr>
          <a:xfrm flipH="1">
            <a:off x="3252121" y="749939"/>
            <a:ext cx="508820" cy="5678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B356D-8B6E-C18D-5CED-BF8F65746CE3}"/>
              </a:ext>
            </a:extLst>
          </p:cNvPr>
          <p:cNvCxnSpPr/>
          <p:nvPr/>
        </p:nvCxnSpPr>
        <p:spPr>
          <a:xfrm flipH="1">
            <a:off x="5375787" y="589550"/>
            <a:ext cx="339213" cy="5678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75AB64-9424-C027-A352-D449976948CE}"/>
              </a:ext>
            </a:extLst>
          </p:cNvPr>
          <p:cNvCxnSpPr/>
          <p:nvPr/>
        </p:nvCxnSpPr>
        <p:spPr>
          <a:xfrm flipH="1" flipV="1">
            <a:off x="2446416" y="2173843"/>
            <a:ext cx="1327355" cy="96595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6AE04-6980-E20A-99CE-49961CED6927}"/>
              </a:ext>
            </a:extLst>
          </p:cNvPr>
          <p:cNvSpPr txBox="1"/>
          <p:nvPr/>
        </p:nvSpPr>
        <p:spPr>
          <a:xfrm>
            <a:off x="2663914" y="3169294"/>
            <a:ext cx="233397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náš soubor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5376C-D36E-B614-0035-879F28CEF0D7}"/>
              </a:ext>
            </a:extLst>
          </p:cNvPr>
          <p:cNvSpPr txBox="1"/>
          <p:nvPr/>
        </p:nvSpPr>
        <p:spPr>
          <a:xfrm>
            <a:off x="2921997" y="401217"/>
            <a:ext cx="207588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CA733-AB73-B8BD-8715-A369C41CB221}"/>
              </a:ext>
            </a:extLst>
          </p:cNvPr>
          <p:cNvSpPr txBox="1"/>
          <p:nvPr/>
        </p:nvSpPr>
        <p:spPr>
          <a:xfrm>
            <a:off x="5457540" y="216317"/>
            <a:ext cx="108523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Text odkazu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2CD83-26E9-2217-592C-2962AF798064}"/>
              </a:ext>
            </a:extLst>
          </p:cNvPr>
          <p:cNvCxnSpPr/>
          <p:nvPr/>
        </p:nvCxnSpPr>
        <p:spPr>
          <a:xfrm flipH="1" flipV="1">
            <a:off x="5921477" y="2173843"/>
            <a:ext cx="936523" cy="11339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D7B64B-2BA0-ADEC-E89F-7F2842BFDD2C}"/>
              </a:ext>
            </a:extLst>
          </p:cNvPr>
          <p:cNvSpPr txBox="1"/>
          <p:nvPr/>
        </p:nvSpPr>
        <p:spPr>
          <a:xfrm>
            <a:off x="6784258" y="3532239"/>
            <a:ext cx="196207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Místo textu je </a:t>
            </a:r>
            <a:r>
              <a:rPr kumimoji="0" lang="cs-CZ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obrazek</a:t>
            </a:r>
            <a:endParaRPr kumimoji="0" lang="cs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1DC224-FF0F-8947-63C5-2A4256AE3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7" y="1317752"/>
            <a:ext cx="8459381" cy="102884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AD1887-698A-037E-115E-01DC6580B0D6}"/>
              </a:ext>
            </a:extLst>
          </p:cNvPr>
          <p:cNvCxnSpPr/>
          <p:nvPr/>
        </p:nvCxnSpPr>
        <p:spPr>
          <a:xfrm flipV="1">
            <a:off x="1172497" y="1762432"/>
            <a:ext cx="530942" cy="204680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C6D87-5362-9C5C-596E-117BC8E71BE7}"/>
              </a:ext>
            </a:extLst>
          </p:cNvPr>
          <p:cNvSpPr txBox="1"/>
          <p:nvPr/>
        </p:nvSpPr>
        <p:spPr>
          <a:xfrm>
            <a:off x="914400" y="3989439"/>
            <a:ext cx="333585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element s id=„</a:t>
            </a:r>
            <a:r>
              <a:rPr kumimoji="0" lang="cs-CZ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krecek</a:t>
            </a: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“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C881073D-2464-692C-2DE5-8610A12884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225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3D89-A5C0-8F3F-6F6F-C03E1FD4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Styly odkazů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DA96CE7-DC3F-3E71-0F35-38670BE78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5F9F88B-0E16-0C8B-F791-0FF3F200B0D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D494B4A-ED90-E84F-F043-6CDEFC07A698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C27C8-DF08-351A-C656-6F81BC9D046B}"/>
              </a:ext>
            </a:extLst>
          </p:cNvPr>
          <p:cNvSpPr txBox="1"/>
          <p:nvPr/>
        </p:nvSpPr>
        <p:spPr>
          <a:xfrm>
            <a:off x="2508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Barvy a stavy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555C3-4A77-E2FE-1DE3-6AA2FA17E4AD}"/>
              </a:ext>
            </a:extLst>
          </p:cNvPr>
          <p:cNvSpPr txBox="1"/>
          <p:nvPr/>
        </p:nvSpPr>
        <p:spPr>
          <a:xfrm>
            <a:off x="241300" y="1025856"/>
            <a:ext cx="3771900" cy="3662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Z" sz="1400" dirty="0"/>
              <a:t>Se stylem linků pracujeme stejně jako s textem. Rozdíl je, že link může mít stav zavislý na interakci s uživatelem.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CZ" sz="14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Z" sz="1400" dirty="0"/>
              <a:t>Stavy jsou: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a:link</a:t>
            </a:r>
            <a:r>
              <a:rPr kumimoji="0" lang="en-GB" sz="14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výchozí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stav</a:t>
            </a:r>
            <a:r>
              <a:rPr lang="en-GB" sz="1400" dirty="0"/>
              <a:t> </a:t>
            </a:r>
            <a:r>
              <a:rPr lang="en-GB" sz="1400" dirty="0" err="1"/>
              <a:t>ve</a:t>
            </a:r>
            <a:r>
              <a:rPr lang="en-GB" sz="1400" dirty="0"/>
              <a:t> </a:t>
            </a:r>
            <a:r>
              <a:rPr lang="en-GB" sz="1400" dirty="0" err="1"/>
              <a:t>kterém</a:t>
            </a:r>
            <a:r>
              <a:rPr lang="en-GB" sz="1400" dirty="0"/>
              <a:t> link </a:t>
            </a:r>
            <a:r>
              <a:rPr lang="en-GB" sz="1400" dirty="0" err="1"/>
              <a:t>nebyl</a:t>
            </a:r>
            <a:r>
              <a:rPr lang="en-GB" sz="1400" dirty="0"/>
              <a:t> </a:t>
            </a:r>
            <a:r>
              <a:rPr lang="en-GB" sz="1400" dirty="0" err="1"/>
              <a:t>ještě</a:t>
            </a:r>
            <a:r>
              <a:rPr lang="en-GB" sz="1400" dirty="0"/>
              <a:t> </a:t>
            </a:r>
            <a:r>
              <a:rPr lang="en-GB" sz="1400" dirty="0" err="1"/>
              <a:t>navštíven</a:t>
            </a:r>
            <a:r>
              <a:rPr lang="en-GB" sz="1400" dirty="0"/>
              <a:t>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a:visited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link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byl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navštíven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uživatelem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Obvykle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se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styluje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stejně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jako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výchozí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a:hover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uživatel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drží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myš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linkem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Obvykle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nějak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barvu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či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velikost</a:t>
            </a:r>
            <a:r>
              <a:rPr lang="en-GB" sz="1400" dirty="0"/>
              <a:t>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a:active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zobrazení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v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momentu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kdy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uživatel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link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klikl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Pokud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má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link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podobu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tlačítka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můžeme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například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simulovat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jeho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stlačení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</a:t>
            </a:r>
            <a:endParaRPr kumimoji="0" lang="en-CZ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1CCA4-C423-99D5-02D3-325B4B15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150346"/>
            <a:ext cx="2971800" cy="4267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BFA42-9ABB-E4C4-909D-AB5FA5107A11}"/>
              </a:ext>
            </a:extLst>
          </p:cNvPr>
          <p:cNvCxnSpPr>
            <a:cxnSpLocks/>
          </p:cNvCxnSpPr>
          <p:nvPr/>
        </p:nvCxnSpPr>
        <p:spPr>
          <a:xfrm flipV="1">
            <a:off x="3786188" y="757110"/>
            <a:ext cx="1998663" cy="159925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5A36B9-6E19-CDCB-B514-BE580E1DC1FD}"/>
              </a:ext>
            </a:extLst>
          </p:cNvPr>
          <p:cNvCxnSpPr>
            <a:cxnSpLocks/>
          </p:cNvCxnSpPr>
          <p:nvPr/>
        </p:nvCxnSpPr>
        <p:spPr>
          <a:xfrm flipV="1">
            <a:off x="3786188" y="1774165"/>
            <a:ext cx="2071688" cy="113332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C69225-AE46-F1CA-90FD-18295DBFE6B2}"/>
              </a:ext>
            </a:extLst>
          </p:cNvPr>
          <p:cNvCxnSpPr>
            <a:cxnSpLocks/>
          </p:cNvCxnSpPr>
          <p:nvPr/>
        </p:nvCxnSpPr>
        <p:spPr>
          <a:xfrm flipV="1">
            <a:off x="4013200" y="2909698"/>
            <a:ext cx="1789933" cy="65582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DEC7C-5418-1ED6-2320-31DC8317B22A}"/>
              </a:ext>
            </a:extLst>
          </p:cNvPr>
          <p:cNvCxnSpPr>
            <a:cxnSpLocks/>
          </p:cNvCxnSpPr>
          <p:nvPr/>
        </p:nvCxnSpPr>
        <p:spPr>
          <a:xfrm flipV="1">
            <a:off x="3749676" y="4075478"/>
            <a:ext cx="2035175" cy="31091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1206589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5" descr="Obsah obrázku text, snímek obrazovky, Písmo, číslo&#10;&#10;Popis se vygeneroval automaticky.">
            <a:extLst>
              <a:ext uri="{FF2B5EF4-FFF2-40B4-BE49-F238E27FC236}">
                <a16:creationId xmlns:a16="http://schemas.microsoft.com/office/drawing/2014/main" id="{6E0BC2AA-F140-0DEF-E112-DB82470C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24" y="802629"/>
            <a:ext cx="2743200" cy="1480842"/>
          </a:xfrm>
          <a:prstGeom prst="rect">
            <a:avLst/>
          </a:prstGeom>
        </p:spPr>
      </p:pic>
      <p:sp>
        <p:nvSpPr>
          <p:cNvPr id="8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8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40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137795" indent="-137795"/>
            <a:r>
              <a:rPr dirty="0"/>
              <a:t>Je </a:t>
            </a:r>
            <a:r>
              <a:rPr dirty="0" err="1"/>
              <a:t>dobré</a:t>
            </a:r>
            <a:r>
              <a:rPr dirty="0"/>
              <a:t> </a:t>
            </a:r>
            <a:r>
              <a:rPr dirty="0" err="1"/>
              <a:t>vše</a:t>
            </a:r>
            <a:r>
              <a:rPr dirty="0"/>
              <a:t> </a:t>
            </a:r>
            <a:r>
              <a:rPr dirty="0" err="1"/>
              <a:t>mít</a:t>
            </a:r>
            <a:r>
              <a:rPr dirty="0"/>
              <a:t> </a:t>
            </a:r>
            <a:r>
              <a:rPr dirty="0" err="1"/>
              <a:t>dobře</a:t>
            </a:r>
            <a:r>
              <a:rPr dirty="0"/>
              <a:t> </a:t>
            </a:r>
            <a:r>
              <a:rPr dirty="0" err="1"/>
              <a:t>roztříděné</a:t>
            </a:r>
            <a:endParaRPr lang="cs-CZ" dirty="0"/>
          </a:p>
          <a:p>
            <a:pPr marL="137795" indent="-137795"/>
            <a:r>
              <a:rPr lang="cs-CZ" dirty="0"/>
              <a:t>Každá</a:t>
            </a:r>
            <a:r>
              <a:rPr dirty="0"/>
              <a:t> </a:t>
            </a:r>
            <a:r>
              <a:rPr lang="cs-CZ" dirty="0"/>
              <a:t>webovka začíná</a:t>
            </a:r>
            <a:r>
              <a:rPr dirty="0"/>
              <a:t> </a:t>
            </a:r>
            <a:r>
              <a:rPr lang="en-GB" dirty="0" err="1"/>
              <a:t>na</a:t>
            </a:r>
            <a:r>
              <a:rPr dirty="0"/>
              <a:t> </a:t>
            </a:r>
            <a:r>
              <a:rPr lang="en-GB" dirty="0" err="1"/>
              <a:t>souboru</a:t>
            </a:r>
            <a:r>
              <a:rPr dirty="0"/>
              <a:t> index.html</a:t>
            </a:r>
            <a:r>
              <a:rPr lang="cs-CZ" dirty="0"/>
              <a:t> </a:t>
            </a:r>
          </a:p>
          <a:p>
            <a:pPr marL="137795" indent="-137795"/>
            <a:r>
              <a:rPr lang="cs-CZ" b="1" dirty="0"/>
              <a:t>Soubory jsou roztříděny</a:t>
            </a:r>
            <a:r>
              <a:rPr dirty="0"/>
              <a:t> </a:t>
            </a:r>
            <a:r>
              <a:rPr lang="en-GB" dirty="0" err="1"/>
              <a:t>podle</a:t>
            </a:r>
            <a:r>
              <a:rPr lang="en-GB" dirty="0"/>
              <a:t> </a:t>
            </a:r>
            <a:r>
              <a:rPr lang="en-GB" dirty="0" err="1"/>
              <a:t>typu</a:t>
            </a:r>
            <a:r>
              <a:rPr dirty="0"/>
              <a:t> </a:t>
            </a:r>
            <a:r>
              <a:rPr lang="en-GB" dirty="0" err="1"/>
              <a:t>určení</a:t>
            </a:r>
            <a:endParaRPr lang="en-GB" dirty="0"/>
          </a:p>
          <a:p>
            <a:pPr marL="137795" indent="-137795"/>
            <a:r>
              <a:rPr lang="en-GB" dirty="0" err="1"/>
              <a:t>Lépe</a:t>
            </a:r>
            <a:r>
              <a:rPr dirty="0"/>
              <a:t> se v tom </a:t>
            </a:r>
            <a:r>
              <a:rPr lang="en-GB" dirty="0" err="1"/>
              <a:t>orientuje</a:t>
            </a:r>
            <a:endParaRPr lang="en-GB" dirty="0"/>
          </a:p>
        </p:txBody>
      </p:sp>
      <p:sp>
        <p:nvSpPr>
          <p:cNvPr id="841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Webový adresář</a:t>
            </a:r>
          </a:p>
        </p:txBody>
      </p:sp>
      <p:sp>
        <p:nvSpPr>
          <p:cNvPr id="844" name="Straight Arrow Connector 10"/>
          <p:cNvSpPr/>
          <p:nvPr/>
        </p:nvSpPr>
        <p:spPr>
          <a:xfrm flipV="1">
            <a:off x="5055076" y="2314523"/>
            <a:ext cx="1" cy="54032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5" name="Straight Arrow Connector 12"/>
          <p:cNvSpPr/>
          <p:nvPr/>
        </p:nvSpPr>
        <p:spPr>
          <a:xfrm flipH="1" flipV="1">
            <a:off x="5601718" y="1613444"/>
            <a:ext cx="2409062" cy="26893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7" name="TextBox 17"/>
          <p:cNvSpPr txBox="1"/>
          <p:nvPr/>
        </p:nvSpPr>
        <p:spPr>
          <a:xfrm>
            <a:off x="6704376" y="266088"/>
            <a:ext cx="149927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adresář</a:t>
            </a:r>
          </a:p>
        </p:txBody>
      </p:sp>
      <p:sp>
        <p:nvSpPr>
          <p:cNvPr id="848" name="TextBox 18"/>
          <p:cNvSpPr txBox="1"/>
          <p:nvPr/>
        </p:nvSpPr>
        <p:spPr>
          <a:xfrm>
            <a:off x="4630881" y="2892340"/>
            <a:ext cx="14231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soubor</a:t>
            </a:r>
          </a:p>
        </p:txBody>
      </p:sp>
      <p:sp>
        <p:nvSpPr>
          <p:cNvPr id="849" name="TextBox 19"/>
          <p:cNvSpPr txBox="1"/>
          <p:nvPr/>
        </p:nvSpPr>
        <p:spPr>
          <a:xfrm>
            <a:off x="7348818" y="1794978"/>
            <a:ext cx="163879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Adresář se styly</a:t>
            </a:r>
          </a:p>
        </p:txBody>
      </p:sp>
      <p:pic>
        <p:nvPicPr>
          <p:cNvPr id="3" name="Picture 2" descr="A logo of a website&#10;&#10;Description automatically generated">
            <a:extLst>
              <a:ext uri="{FF2B5EF4-FFF2-40B4-BE49-F238E27FC236}">
                <a16:creationId xmlns:a16="http://schemas.microsoft.com/office/drawing/2014/main" id="{C715E60A-7314-F8E0-6419-ECCAC37B19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  <p:sp>
        <p:nvSpPr>
          <p:cNvPr id="843" name="Straight Arrow Connector 8"/>
          <p:cNvSpPr/>
          <p:nvPr/>
        </p:nvSpPr>
        <p:spPr>
          <a:xfrm flipH="1">
            <a:off x="5327684" y="544808"/>
            <a:ext cx="1490992" cy="41889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BA3A363-96CB-0A36-26C9-BCEB5CAD00FF}"/>
              </a:ext>
            </a:extLst>
          </p:cNvPr>
          <p:cNvSpPr txBox="1"/>
          <p:nvPr/>
        </p:nvSpPr>
        <p:spPr>
          <a:xfrm>
            <a:off x="7516905" y="1042147"/>
            <a:ext cx="27432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/>
              <a:t>Složka s </a:t>
            </a:r>
            <a:r>
              <a:rPr lang="cs-CZ" err="1"/>
              <a:t>obrazky</a:t>
            </a:r>
            <a:endParaRPr kumimoji="0" lang="cs-CZ" sz="1800" b="0" i="0" u="none" strike="noStrike" cap="none" spc="0" normalizeH="0" baseline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7" name="Straight Arrow Connector 10">
            <a:extLst>
              <a:ext uri="{FF2B5EF4-FFF2-40B4-BE49-F238E27FC236}">
                <a16:creationId xmlns:a16="http://schemas.microsoft.com/office/drawing/2014/main" id="{7D3F571F-1031-4B29-0CB6-9B76FF9E6721}"/>
              </a:ext>
            </a:extLst>
          </p:cNvPr>
          <p:cNvSpPr/>
          <p:nvPr/>
        </p:nvSpPr>
        <p:spPr>
          <a:xfrm>
            <a:off x="5599682" y="1315163"/>
            <a:ext cx="1680883" cy="37895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13FB-E53A-1ECB-A495-A9A6D52D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D98CA-38FD-1122-92D5-4412860A8AED}"/>
              </a:ext>
            </a:extLst>
          </p:cNvPr>
          <p:cNvSpPr txBox="1"/>
          <p:nvPr/>
        </p:nvSpPr>
        <p:spPr>
          <a:xfrm>
            <a:off x="597310" y="1047135"/>
            <a:ext cx="4714432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Vytvořte</a:t>
            </a: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si soubor „ukol_6.html“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/>
              <a:t>Udělejte rozcestník s odkazy na předchozích 5 úkolů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cs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/>
              <a:t>Můžete použít různé styly</a:t>
            </a:r>
            <a:endParaRPr kumimoji="0" lang="cs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710A0-9592-C26F-E352-BE4877FD7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5" y="3287800"/>
            <a:ext cx="5391692" cy="1028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A24DC-722C-7530-573E-DBB42E9F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150346"/>
            <a:ext cx="2971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8414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4F0AD1-897C-5887-B184-03F52C27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cs-CZ" dirty="0"/>
              <a:t>Pokročilé praktiky</a:t>
            </a:r>
          </a:p>
        </p:txBody>
      </p:sp>
    </p:spTree>
    <p:extLst>
      <p:ext uri="{BB962C8B-B14F-4D97-AF65-F5344CB8AC3E}">
        <p14:creationId xmlns:p14="http://schemas.microsoft.com/office/powerpoint/2010/main" val="324874599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67713157-FC5A-5334-3819-387D6B3F8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B6DD6FC-8AA5-1822-F62D-AE186CE452F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463F109-B91F-95C1-1AF2-B363D3A47179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D67CD4-1189-B846-0AA5-AE5AF97F0794}"/>
              </a:ext>
            </a:extLst>
          </p:cNvPr>
          <p:cNvCxnSpPr>
            <a:cxnSpLocks/>
          </p:cNvCxnSpPr>
          <p:nvPr/>
        </p:nvCxnSpPr>
        <p:spPr>
          <a:xfrm>
            <a:off x="3121109" y="595849"/>
            <a:ext cx="0" cy="3951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C437C8-AFC2-30DB-D1FC-3995F1A2CC1B}"/>
              </a:ext>
            </a:extLst>
          </p:cNvPr>
          <p:cNvSpPr txBox="1"/>
          <p:nvPr/>
        </p:nvSpPr>
        <p:spPr>
          <a:xfrm>
            <a:off x="221965" y="2571749"/>
            <a:ext cx="2962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>
                <a:solidFill>
                  <a:schemeClr val="tx1"/>
                </a:solidFill>
              </a:rPr>
              <a:t>elementům lze nastavit styl pro speciální stav</a:t>
            </a:r>
          </a:p>
          <a:p>
            <a:endParaRPr lang="cs-CZ" sz="2000">
              <a:solidFill>
                <a:schemeClr val="tx1"/>
              </a:solidFill>
            </a:endParaRPr>
          </a:p>
          <a:p>
            <a:r>
              <a:rPr lang="cs-CZ" sz="2000">
                <a:solidFill>
                  <a:schemeClr val="tx1"/>
                </a:solidFill>
              </a:rPr>
              <a:t>- třeba po najetí myší </a:t>
            </a:r>
            <a:r>
              <a:rPr lang="cs-CZ" sz="2000">
                <a:solidFill>
                  <a:schemeClr val="bg1"/>
                </a:solidFill>
              </a:rPr>
              <a:t>:</a:t>
            </a:r>
            <a:r>
              <a:rPr lang="cs-CZ" sz="2000" err="1">
                <a:solidFill>
                  <a:schemeClr val="bg1"/>
                </a:solidFill>
              </a:rPr>
              <a:t>hover</a:t>
            </a:r>
            <a:endParaRPr lang="cs-CZ" sz="20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07ED1-ACEE-DC0F-7287-43BB4446E715}"/>
              </a:ext>
            </a:extLst>
          </p:cNvPr>
          <p:cNvSpPr txBox="1"/>
          <p:nvPr/>
        </p:nvSpPr>
        <p:spPr>
          <a:xfrm>
            <a:off x="3237875" y="191475"/>
            <a:ext cx="460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chemeClr val="accent1"/>
                </a:solidFill>
              </a:rPr>
              <a:t>Chrome </a:t>
            </a:r>
            <a:r>
              <a:rPr lang="cs-CZ" b="1" err="1">
                <a:solidFill>
                  <a:schemeClr val="accent1"/>
                </a:solidFill>
              </a:rPr>
              <a:t>dev</a:t>
            </a:r>
            <a:r>
              <a:rPr lang="cs-CZ" b="1">
                <a:solidFill>
                  <a:schemeClr val="accent1"/>
                </a:solidFill>
              </a:rPr>
              <a:t> </a:t>
            </a:r>
            <a:r>
              <a:rPr lang="cs-CZ" b="1" err="1">
                <a:solidFill>
                  <a:schemeClr val="accent1"/>
                </a:solidFill>
              </a:rPr>
              <a:t>tool</a:t>
            </a:r>
            <a:r>
              <a:rPr lang="cs-CZ" b="1">
                <a:solidFill>
                  <a:schemeClr val="accent1"/>
                </a:solidFill>
              </a:rPr>
              <a:t>:</a:t>
            </a:r>
          </a:p>
          <a:p>
            <a:r>
              <a:rPr lang="cs-CZ" err="1">
                <a:solidFill>
                  <a:schemeClr val="accent1"/>
                </a:solidFill>
              </a:rPr>
              <a:t>Inspect</a:t>
            </a:r>
            <a:r>
              <a:rPr lang="cs-CZ">
                <a:solidFill>
                  <a:schemeClr val="accent1"/>
                </a:solidFill>
              </a:rPr>
              <a:t> -&gt; pravý klik na </a:t>
            </a:r>
            <a:r>
              <a:rPr lang="cs-CZ" err="1">
                <a:solidFill>
                  <a:schemeClr val="accent1"/>
                </a:solidFill>
              </a:rPr>
              <a:t>tag</a:t>
            </a:r>
            <a:r>
              <a:rPr lang="cs-CZ">
                <a:solidFill>
                  <a:schemeClr val="accent1"/>
                </a:solidFill>
              </a:rPr>
              <a:t> -&gt; </a:t>
            </a:r>
            <a:r>
              <a:rPr lang="cs-CZ" err="1">
                <a:solidFill>
                  <a:schemeClr val="accent1"/>
                </a:solidFill>
              </a:rPr>
              <a:t>Force</a:t>
            </a:r>
            <a:r>
              <a:rPr lang="cs-CZ">
                <a:solidFill>
                  <a:schemeClr val="accent1"/>
                </a:solidFill>
              </a:rPr>
              <a:t> </a:t>
            </a:r>
            <a:r>
              <a:rPr lang="cs-CZ" err="1">
                <a:solidFill>
                  <a:schemeClr val="accent1"/>
                </a:solidFill>
              </a:rPr>
              <a:t>state</a:t>
            </a:r>
            <a:r>
              <a:rPr lang="cs-CZ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51A6B7-82FC-AA99-3630-5F37590B1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6" y="814776"/>
            <a:ext cx="4917439" cy="3732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9E0706-8D31-77AC-E2D3-7D64B5EED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78" y="577146"/>
            <a:ext cx="2845870" cy="13705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10C295-14A8-8B0A-0C7D-FCFF024EDC79}"/>
                  </a:ext>
                </a:extLst>
              </p14:cNvPr>
              <p14:cNvContentPartPr/>
              <p14:nvPr/>
            </p14:nvContentPartPr>
            <p14:xfrm>
              <a:off x="1796000" y="28478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10C295-14A8-8B0A-0C7D-FCFF024EDC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880" y="2786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3D224D-769A-4138-DEEF-2CC8AED3FE98}"/>
                  </a:ext>
                </a:extLst>
              </p14:cNvPr>
              <p14:cNvContentPartPr/>
              <p14:nvPr/>
            </p14:nvContentPartPr>
            <p14:xfrm>
              <a:off x="438800" y="-42982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3D224D-769A-4138-DEEF-2CC8AED3FE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680" y="-4359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2A2DEC4-51CE-E296-25D1-81B4CC4C8049}"/>
                  </a:ext>
                </a:extLst>
              </p14:cNvPr>
              <p14:cNvContentPartPr/>
              <p14:nvPr/>
            </p14:nvContentPartPr>
            <p14:xfrm>
              <a:off x="2251760" y="-485620"/>
              <a:ext cx="360" cy="9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2A2DEC4-51CE-E296-25D1-81B4CC4C80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640" y="-491740"/>
                <a:ext cx="12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353609-B610-A106-0DE4-10CE6B22AD67}"/>
                  </a:ext>
                </a:extLst>
              </p14:cNvPr>
              <p14:cNvContentPartPr/>
              <p14:nvPr/>
            </p14:nvContentPartPr>
            <p14:xfrm>
              <a:off x="2212520" y="-58246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353609-B610-A106-0DE4-10CE6B22AD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6400" y="-5885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5AE528-E0B0-5A95-4126-CF8060D3F929}"/>
                  </a:ext>
                </a:extLst>
              </p14:cNvPr>
              <p14:cNvContentPartPr/>
              <p14:nvPr/>
            </p14:nvContentPartPr>
            <p14:xfrm>
              <a:off x="2814800" y="6430700"/>
              <a:ext cx="77400" cy="81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5AE528-E0B0-5A95-4126-CF8060D3F9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08680" y="6424553"/>
                <a:ext cx="89640" cy="936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81434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007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08" name="Title 3"/>
          <p:cNvSpPr txBox="1">
            <a:spLocks noGrp="1"/>
          </p:cNvSpPr>
          <p:nvPr>
            <p:ph type="title"/>
          </p:nvPr>
        </p:nvSpPr>
        <p:spPr>
          <a:xfrm>
            <a:off x="257751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Nejlepší praktiky</a:t>
            </a:r>
          </a:p>
        </p:txBody>
      </p:sp>
      <p:sp>
        <p:nvSpPr>
          <p:cNvPr id="1009" name="TextBox 8"/>
          <p:cNvSpPr txBox="1"/>
          <p:nvPr/>
        </p:nvSpPr>
        <p:spPr>
          <a:xfrm>
            <a:off x="486136" y="960699"/>
            <a:ext cx="49489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Vždy odsazujeme kód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Poslední tag co otevřeme je první co zavřeme</a:t>
            </a:r>
          </a:p>
        </p:txBody>
      </p:sp>
      <p:pic>
        <p:nvPicPr>
          <p:cNvPr id="101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64" y="1798208"/>
            <a:ext cx="6003500" cy="188079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traight Arrow Connector 11"/>
          <p:cNvSpPr/>
          <p:nvPr/>
        </p:nvSpPr>
        <p:spPr>
          <a:xfrm flipV="1">
            <a:off x="1648691" y="2474190"/>
            <a:ext cx="1101437" cy="339437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2" name="Straight Arrow Connector 13"/>
          <p:cNvSpPr/>
          <p:nvPr/>
        </p:nvSpPr>
        <p:spPr>
          <a:xfrm flipH="1" flipV="1">
            <a:off x="7564581" y="3066473"/>
            <a:ext cx="353292" cy="85205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TextBox 14"/>
          <p:cNvSpPr txBox="1"/>
          <p:nvPr/>
        </p:nvSpPr>
        <p:spPr>
          <a:xfrm>
            <a:off x="149009" y="2794609"/>
            <a:ext cx="2306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Tagy uvnitř jiných tagů </a:t>
            </a:r>
          </a:p>
          <a:p>
            <a:r>
              <a:t>jsou odsazeny</a:t>
            </a:r>
          </a:p>
        </p:txBody>
      </p:sp>
      <p:sp>
        <p:nvSpPr>
          <p:cNvPr id="1014" name="TextBox 15"/>
          <p:cNvSpPr txBox="1"/>
          <p:nvPr/>
        </p:nvSpPr>
        <p:spPr>
          <a:xfrm>
            <a:off x="5353396" y="3928917"/>
            <a:ext cx="30621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Zavírám dříve &lt;/p&gt; než &lt;/div&gt;</a:t>
            </a:r>
          </a:p>
        </p:txBody>
      </p:sp>
      <p:sp>
        <p:nvSpPr>
          <p:cNvPr id="1015" name="Straight Arrow Connector 19"/>
          <p:cNvSpPr/>
          <p:nvPr/>
        </p:nvSpPr>
        <p:spPr>
          <a:xfrm flipH="1">
            <a:off x="3449782" y="1814945"/>
            <a:ext cx="976746" cy="19396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6" name="TextBox 20"/>
          <p:cNvSpPr txBox="1"/>
          <p:nvPr/>
        </p:nvSpPr>
        <p:spPr>
          <a:xfrm>
            <a:off x="4488731" y="1682941"/>
            <a:ext cx="23067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Oddělovač obsahu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94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Oddělovač obsahu – Div, Section</a:t>
            </a:r>
          </a:p>
        </p:txBody>
      </p:sp>
      <p:pic>
        <p:nvPicPr>
          <p:cNvPr id="951" name="Snímek obrazovky 2022-07-24 v 23.10.27.png" descr="Snímek obrazovky 2022-07-24 v 23.10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8" y="977291"/>
            <a:ext cx="6582294" cy="161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EB68334A-CFF4-A2D4-4273-F220465672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102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2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Více tagů</a:t>
            </a:r>
          </a:p>
        </p:txBody>
      </p:sp>
      <p:sp>
        <p:nvSpPr>
          <p:cNvPr id="1023" name="Rectangle 4"/>
          <p:cNvSpPr txBox="1"/>
          <p:nvPr/>
        </p:nvSpPr>
        <p:spPr>
          <a:xfrm>
            <a:off x="629052" y="971594"/>
            <a:ext cx="7885896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Kódování a programování je z velké části o googlení. Vyhledávat info na internetu je správné a bez toho to nejde!</a:t>
            </a:r>
          </a:p>
          <a:p>
            <a:pPr>
              <a:defRPr sz="3200"/>
            </a:pPr>
            <a:endParaRPr/>
          </a:p>
          <a:p>
            <a:pPr>
              <a:defRPr sz="3200"/>
            </a:pPr>
            <a:r>
              <a:t>Jděte na 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/>
              </a:rPr>
              <a:t>https://www.w3schools.com/tags/</a:t>
            </a:r>
            <a:r>
              <a:t> </a:t>
            </a:r>
          </a:p>
          <a:p>
            <a:pPr>
              <a:defRPr sz="3200"/>
            </a:pPr>
            <a:r>
              <a:t>a podívejte se na další html tagy.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87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Index.html struktura</a:t>
            </a:r>
          </a:p>
        </p:txBody>
      </p:sp>
      <p:pic>
        <p:nvPicPr>
          <p:cNvPr id="87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2" y="539717"/>
            <a:ext cx="8909483" cy="3953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BD7DE9D9-4286-1F15-45CB-495CC365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87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 </a:t>
            </a:r>
            <a:r>
              <a:rPr err="1"/>
              <a:t>prvku</a:t>
            </a:r>
            <a:r>
              <a:t> &lt;head&gt; se</a:t>
            </a:r>
            <a:r>
              <a:rPr lang="cs-CZ"/>
              <a:t> může</a:t>
            </a:r>
            <a:r>
              <a:t> </a:t>
            </a:r>
            <a:r>
              <a:rPr err="1"/>
              <a:t>nacház</a:t>
            </a:r>
            <a:r>
              <a:rPr lang="cs-CZ"/>
              <a:t>et</a:t>
            </a:r>
            <a:r>
              <a:t>: </a:t>
            </a:r>
          </a:p>
        </p:txBody>
      </p:sp>
      <p:pic>
        <p:nvPicPr>
          <p:cNvPr id="878" name="Snímek obrazovky 2022-07-24 v 22.51.05.png" descr="Snímek obrazovky 2022-07-24 v 22.51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4" y="669626"/>
            <a:ext cx="8251657" cy="3804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AC8F3EA5-6459-5253-6F44-8E2052819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2116-B154-34A7-0C46-6487E45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C3144-0B72-9932-75BC-53BBAF06A322}"/>
              </a:ext>
            </a:extLst>
          </p:cNvPr>
          <p:cNvSpPr txBox="1"/>
          <p:nvPr/>
        </p:nvSpPr>
        <p:spPr>
          <a:xfrm>
            <a:off x="148683" y="1061884"/>
            <a:ext cx="8247813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 dirty="0"/>
              <a:t>1. 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Vložte </a:t>
            </a: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&lt;</a:t>
            </a:r>
            <a:r>
              <a:rPr kumimoji="0" lang="cs-CZ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title</a:t>
            </a: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&gt; 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tag do stránky (</a:t>
            </a:r>
            <a:r>
              <a:rPr lang="cs-CZ" i="1" dirty="0" err="1">
                <a:solidFill>
                  <a:schemeClr val="accent3">
                    <a:lumMod val="75000"/>
                  </a:schemeClr>
                </a:solidFill>
              </a:rPr>
              <a:t>sandbox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cs-CZ" i="1" dirty="0" err="1">
                <a:solidFill>
                  <a:schemeClr val="accent3">
                    <a:lumMod val="75000"/>
                  </a:schemeClr>
                </a:solidFill>
              </a:rPr>
              <a:t>html+css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/index</a:t>
            </a:r>
            <a:r>
              <a:rPr kumimoji="0" lang="cs-CZ" sz="18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.html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) a pojmenujte si ji</a:t>
            </a:r>
          </a:p>
          <a:p>
            <a:endParaRPr lang="cs-CZ" dirty="0"/>
          </a:p>
          <a:p>
            <a:r>
              <a:rPr lang="cs-CZ" dirty="0"/>
              <a:t>2. </a:t>
            </a:r>
            <a:r>
              <a:rPr lang="cs-CZ" dirty="0" err="1"/>
              <a:t>Stahnete</a:t>
            </a:r>
            <a:r>
              <a:rPr lang="cs-CZ" dirty="0"/>
              <a:t>/vytvořte si </a:t>
            </a:r>
            <a:r>
              <a:rPr lang="cs-CZ" dirty="0" err="1"/>
              <a:t>iconu</a:t>
            </a:r>
            <a:r>
              <a:rPr lang="cs-CZ" dirty="0"/>
              <a:t> webu (doporučujeme </a:t>
            </a:r>
            <a:r>
              <a:rPr lang="cs-CZ" dirty="0" err="1"/>
              <a:t>format</a:t>
            </a:r>
            <a:r>
              <a:rPr lang="cs-CZ" dirty="0"/>
              <a:t> .</a:t>
            </a:r>
            <a:r>
              <a:rPr lang="cs-CZ" dirty="0" err="1"/>
              <a:t>png</a:t>
            </a:r>
            <a:r>
              <a:rPr lang="cs-CZ" dirty="0"/>
              <a:t>)</a:t>
            </a:r>
          </a:p>
          <a:p>
            <a:r>
              <a:rPr lang="cs-CZ" dirty="0"/>
              <a:t>3. Vložte tag 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&lt;</a:t>
            </a:r>
            <a:r>
              <a:rPr lang="cs-CZ" sz="1400" dirty="0">
                <a:solidFill>
                  <a:srgbClr val="A52A2A"/>
                </a:solidFill>
                <a:latin typeface="Consolas"/>
              </a:rPr>
              <a:t>link</a:t>
            </a:r>
            <a:r>
              <a:rPr lang="cs-CZ" sz="14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cs-CZ" sz="1400" dirty="0" err="1">
                <a:solidFill>
                  <a:srgbClr val="FF0000"/>
                </a:solidFill>
                <a:latin typeface="Consolas"/>
              </a:rPr>
              <a:t>rel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="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icon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"</a:t>
            </a:r>
            <a:r>
              <a:rPr lang="cs-CZ" sz="1400" dirty="0">
                <a:solidFill>
                  <a:srgbClr val="FF0000"/>
                </a:solidFill>
                <a:latin typeface="Consolas"/>
              </a:rPr>
              <a:t> type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="image/x-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icon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"</a:t>
            </a:r>
            <a:r>
              <a:rPr lang="cs-CZ" sz="14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cs-CZ" sz="1400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="/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images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/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favicon.ico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"&gt;</a:t>
            </a:r>
            <a:r>
              <a:rPr lang="cs-CZ" sz="2400" dirty="0"/>
              <a:t> </a:t>
            </a:r>
            <a:r>
              <a:rPr lang="cs-CZ" dirty="0"/>
              <a:t>do </a:t>
            </a:r>
            <a:r>
              <a:rPr lang="cs-CZ" b="1" dirty="0"/>
              <a:t>&lt;</a:t>
            </a:r>
            <a:r>
              <a:rPr lang="cs-CZ" b="1" dirty="0" err="1"/>
              <a:t>header</a:t>
            </a:r>
            <a:r>
              <a:rPr lang="cs-CZ" b="1" dirty="0"/>
              <a:t>&gt;</a:t>
            </a:r>
            <a:r>
              <a:rPr lang="cs-CZ" dirty="0"/>
              <a:t> a budete mít ikonu webu</a:t>
            </a:r>
            <a:endParaRPr lang="cs-CZ" sz="1100" dirty="0">
              <a:solidFill>
                <a:srgbClr val="0000CD"/>
              </a:solidFill>
              <a:latin typeface="Consolas"/>
            </a:endParaRPr>
          </a:p>
        </p:txBody>
      </p:sp>
      <p:pic>
        <p:nvPicPr>
          <p:cNvPr id="4" name="Picture 3" descr="A logo of a website&#10;&#10;Description automatically generated">
            <a:extLst>
              <a:ext uri="{FF2B5EF4-FFF2-40B4-BE49-F238E27FC236}">
                <a16:creationId xmlns:a16="http://schemas.microsoft.com/office/drawing/2014/main" id="{B0C47117-0E56-4FE7-8898-E0E75C015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  <p:pic>
        <p:nvPicPr>
          <p:cNvPr id="6" name="Obrázek 6" descr="Obsah obrázku text, snímek obrazovky, Písmo, číslo&#10;&#10;Popis se vygeneroval automaticky.">
            <a:extLst>
              <a:ext uri="{FF2B5EF4-FFF2-40B4-BE49-F238E27FC236}">
                <a16:creationId xmlns:a16="http://schemas.microsoft.com/office/drawing/2014/main" id="{981ACD30-323A-58FD-3228-3FF7FE11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82" y="2808384"/>
            <a:ext cx="2743200" cy="9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92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2116-B154-34A7-0C46-6487E45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1</a:t>
            </a:r>
          </a:p>
        </p:txBody>
      </p:sp>
      <p:pic>
        <p:nvPicPr>
          <p:cNvPr id="4" name="Picture 3" descr="A logo of a website&#10;&#10;Description automatically generated">
            <a:extLst>
              <a:ext uri="{FF2B5EF4-FFF2-40B4-BE49-F238E27FC236}">
                <a16:creationId xmlns:a16="http://schemas.microsoft.com/office/drawing/2014/main" id="{4BD2AD6C-BACB-6CD6-B651-C40FAC3FB5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CEA18AA-A600-7688-0136-976A5DA88FA9}"/>
              </a:ext>
            </a:extLst>
          </p:cNvPr>
          <p:cNvSpPr txBox="1"/>
          <p:nvPr/>
        </p:nvSpPr>
        <p:spPr>
          <a:xfrm>
            <a:off x="107577" y="702609"/>
            <a:ext cx="8612840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800000"/>
                </a:solidFill>
                <a:latin typeface="Consolas"/>
              </a:rPr>
              <a:t>&lt;head&gt;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008000"/>
                </a:solidFill>
                <a:latin typeface="Consolas"/>
              </a:rPr>
              <a:t>&lt;!-- Hlavička --&gt;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800000"/>
                </a:solidFill>
                <a:latin typeface="Consolas"/>
              </a:rPr>
              <a:t>&lt;title&gt;</a:t>
            </a:r>
            <a:r>
              <a:rPr lang="en-US">
                <a:solidFill>
                  <a:srgbClr val="3B3B3B"/>
                </a:solidFill>
                <a:latin typeface="Consolas"/>
              </a:rPr>
              <a:t>Můj titulek!</a:t>
            </a:r>
            <a:r>
              <a:rPr lang="en-US">
                <a:solidFill>
                  <a:srgbClr val="800000"/>
                </a:solidFill>
                <a:latin typeface="Consolas"/>
              </a:rPr>
              <a:t>&lt;/title&gt;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800000"/>
                </a:solidFill>
                <a:latin typeface="Consolas"/>
              </a:rPr>
              <a:t>&lt;link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rel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"stylesheet"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href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"styles/styles.css"</a:t>
            </a:r>
            <a:r>
              <a:rPr lang="en-US">
                <a:solidFill>
                  <a:srgbClr val="800000"/>
                </a:solidFill>
                <a:latin typeface="Consolas"/>
              </a:rPr>
              <a:t>&gt;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800000"/>
                </a:solidFill>
                <a:latin typeface="Consolas"/>
              </a:rPr>
              <a:t>&lt;link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rel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"icon"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type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"image/x-icon"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href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"images/obrazek.png"</a:t>
            </a:r>
            <a:r>
              <a:rPr lang="en-US">
                <a:solidFill>
                  <a:srgbClr val="800000"/>
                </a:solidFill>
                <a:latin typeface="Consolas"/>
              </a:rPr>
              <a:t>&gt;</a:t>
            </a:r>
          </a:p>
          <a:p>
            <a:r>
              <a:rPr lang="en-US">
                <a:solidFill>
                  <a:srgbClr val="800000"/>
                </a:solidFill>
                <a:latin typeface="Consolas"/>
              </a:rPr>
              <a:t>&lt;/head&gt;</a:t>
            </a:r>
          </a:p>
          <a:p>
            <a: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rgbClr val="3B3B3B"/>
              </a:solidFill>
              <a:latin typeface="Consolas"/>
            </a:endParaRPr>
          </a:p>
        </p:txBody>
      </p:sp>
      <p:pic>
        <p:nvPicPr>
          <p:cNvPr id="8" name="Obrázek 8" descr="Obsah obrázku text, snímek obrazovky, Písmo, číslo&#10;&#10;Popis se vygeneroval automaticky.">
            <a:extLst>
              <a:ext uri="{FF2B5EF4-FFF2-40B4-BE49-F238E27FC236}">
                <a16:creationId xmlns:a16="http://schemas.microsoft.com/office/drawing/2014/main" id="{D954CF93-4C90-FCB6-20C5-B65F1052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047" y="2640295"/>
            <a:ext cx="4793876" cy="15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461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1" name="Rectangle 43"/>
          <p:cNvSpPr>
            <a:spLocks noGrp="1" noChangeArrowheads="1"/>
          </p:cNvSpPr>
          <p:nvPr>
            <p:ph type="title"/>
          </p:nvPr>
        </p:nvSpPr>
        <p:spPr>
          <a:xfrm>
            <a:off x="250825" y="205978"/>
            <a:ext cx="8635526" cy="889397"/>
          </a:xfrm>
        </p:spPr>
        <p:txBody>
          <a:bodyPr>
            <a:normAutofit fontScale="90000"/>
          </a:bodyPr>
          <a:lstStyle/>
          <a:p>
            <a:r>
              <a:rPr lang="cs-CZ"/>
              <a:t>Co je to </a:t>
            </a:r>
            <a:r>
              <a:rPr lang="en-GB"/>
              <a:t>CSS?</a:t>
            </a:r>
            <a:br>
              <a:rPr lang="en-GB"/>
            </a:br>
            <a:br>
              <a:rPr lang="en-GB"/>
            </a:br>
            <a:r>
              <a:rPr lang="en-GB" sz="1800" b="0">
                <a:solidFill>
                  <a:srgbClr val="000000"/>
                </a:solidFill>
              </a:rPr>
              <a:t>CSS </a:t>
            </a:r>
            <a:r>
              <a:rPr lang="en-GB" sz="1800" b="0" err="1">
                <a:solidFill>
                  <a:srgbClr val="000000"/>
                </a:solidFill>
              </a:rPr>
              <a:t>říká</a:t>
            </a:r>
            <a:r>
              <a:rPr lang="en-GB" sz="1800" b="0">
                <a:solidFill>
                  <a:srgbClr val="000000"/>
                </a:solidFill>
              </a:rPr>
              <a:t> </a:t>
            </a:r>
            <a:r>
              <a:rPr lang="en-GB" sz="1800" b="0" err="1">
                <a:solidFill>
                  <a:srgbClr val="000000"/>
                </a:solidFill>
              </a:rPr>
              <a:t>jaké</a:t>
            </a:r>
            <a:r>
              <a:rPr lang="en-GB" sz="1800" b="0">
                <a:solidFill>
                  <a:srgbClr val="000000"/>
                </a:solidFill>
              </a:rPr>
              <a:t> se </a:t>
            </a:r>
            <a:r>
              <a:rPr lang="en-GB" sz="1800" b="0" err="1">
                <a:solidFill>
                  <a:srgbClr val="000000"/>
                </a:solidFill>
              </a:rPr>
              <a:t>budou</a:t>
            </a:r>
            <a:r>
              <a:rPr lang="en-GB" sz="1800" b="0">
                <a:solidFill>
                  <a:srgbClr val="000000"/>
                </a:solidFill>
              </a:rPr>
              <a:t> </a:t>
            </a:r>
            <a:r>
              <a:rPr lang="en-GB" sz="1800" b="0" err="1">
                <a:solidFill>
                  <a:srgbClr val="000000"/>
                </a:solidFill>
              </a:rPr>
              <a:t>zobrazovat</a:t>
            </a:r>
            <a:r>
              <a:rPr lang="en-GB" sz="1800" b="0">
                <a:solidFill>
                  <a:srgbClr val="000000"/>
                </a:solidFill>
              </a:rPr>
              <a:t>:</a:t>
            </a:r>
            <a:br>
              <a:rPr lang="en-GB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A83A2B-3358-44F8-83A0-4598795D8FB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96F866-3208-4CAE-936D-89A0FA18BA4C}" type="datetime3">
              <a:rPr lang="en-US" smtClean="0"/>
              <a:pPr/>
              <a:t>17 July 2023</a:t>
            </a:fld>
            <a:endParaRPr lang="en-GB"/>
          </a:p>
        </p:txBody>
      </p:sp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250824" y="1888831"/>
            <a:ext cx="2206780" cy="559940"/>
          </a:xfrm>
          <a:prstGeom prst="chevron">
            <a:avLst>
              <a:gd name="adj" fmla="val 2784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Velikosti</a:t>
            </a:r>
            <a:endParaRPr lang="en-US" sz="160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250825" y="2601665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 písma</a:t>
            </a: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250825" y="3315573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Mezery, Ohraničení</a:t>
            </a: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250824" y="1174923"/>
            <a:ext cx="2206780" cy="561014"/>
          </a:xfrm>
          <a:prstGeom prst="chevron">
            <a:avLst>
              <a:gd name="adj" fmla="val 2784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Barvičky</a:t>
            </a: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50825" y="4029479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Speciální efekty a jiné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0F5AA-196B-8F44-AD8E-A064A76F9FA4}"/>
              </a:ext>
            </a:extLst>
          </p:cNvPr>
          <p:cNvSpPr/>
          <p:nvPr/>
        </p:nvSpPr>
        <p:spPr>
          <a:xfrm>
            <a:off x="3545174" y="19383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i="1"/>
              <a:t>„Za pomoci kombinace jednoduchých stylů lze vytvořit komplexní a krásné prezentace“</a:t>
            </a:r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70927B59-4D8C-EC15-05A7-004ACFF96F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1891</Words>
  <Application>Microsoft Office PowerPoint</Application>
  <PresentationFormat>On-screen Show (16:9)</PresentationFormat>
  <Paragraphs>378</Paragraphs>
  <Slides>45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Arial,Sans-Serif</vt:lpstr>
      <vt:lpstr>Calibri</vt:lpstr>
      <vt:lpstr>Consolas</vt:lpstr>
      <vt:lpstr>Helvetica Neue</vt:lpstr>
      <vt:lpstr>Open Sans</vt:lpstr>
      <vt:lpstr>Open Sans Light</vt:lpstr>
      <vt:lpstr>Source Code Pro</vt:lpstr>
      <vt:lpstr>Source Sans Pro</vt:lpstr>
      <vt:lpstr>Vodafone Rg</vt:lpstr>
      <vt:lpstr>Vodafone</vt:lpstr>
      <vt:lpstr>Document</vt:lpstr>
      <vt:lpstr>Základy HTML</vt:lpstr>
      <vt:lpstr>Co a k čemu je HTML?</vt:lpstr>
      <vt:lpstr>Začínáme</vt:lpstr>
      <vt:lpstr>Webový adresář</vt:lpstr>
      <vt:lpstr>Index.html struktura</vt:lpstr>
      <vt:lpstr>V prvku &lt;head&gt; se může nacházet: </vt:lpstr>
      <vt:lpstr>Úkol 1</vt:lpstr>
      <vt:lpstr>Úkol 1</vt:lpstr>
      <vt:lpstr>Co je to CSS?  CSS říká jaké se budou zobrazovat: </vt:lpstr>
      <vt:lpstr>PowerPoint Presentation</vt:lpstr>
      <vt:lpstr>PowerPoint Presentation</vt:lpstr>
      <vt:lpstr>PowerPoint Presentation</vt:lpstr>
      <vt:lpstr>Anatomie CSS pravidel</vt:lpstr>
      <vt:lpstr>PowerPoint Presentation</vt:lpstr>
      <vt:lpstr>PowerPoint Presentation</vt:lpstr>
      <vt:lpstr>PowerPoint Presentation</vt:lpstr>
      <vt:lpstr>HTML element = TAG</vt:lpstr>
      <vt:lpstr>Tagy / elementy</vt:lpstr>
      <vt:lpstr>Tag – Nadpisy (header)</vt:lpstr>
      <vt:lpstr>Úkol</vt:lpstr>
      <vt:lpstr>PowerPoint Presentation</vt:lpstr>
      <vt:lpstr>PowerPoint Presentation</vt:lpstr>
      <vt:lpstr>PowerPoint Presentation</vt:lpstr>
      <vt:lpstr>Seznamy – UL &amp; OL</vt:lpstr>
      <vt:lpstr>Stylování seznamů</vt:lpstr>
      <vt:lpstr>Úkol #2</vt:lpstr>
      <vt:lpstr>Tabulka - &lt;table&gt;</vt:lpstr>
      <vt:lpstr>Styly tabulky</vt:lpstr>
      <vt:lpstr>Tabulka - úkol</vt:lpstr>
      <vt:lpstr>Obrázek - img</vt:lpstr>
      <vt:lpstr>Styly obrázků</vt:lpstr>
      <vt:lpstr>Text</vt:lpstr>
      <vt:lpstr>Úkol 5</vt:lpstr>
      <vt:lpstr>PowerPoint Presentation</vt:lpstr>
      <vt:lpstr>PowerPoint Presentation</vt:lpstr>
      <vt:lpstr>PowerPoint Presentation</vt:lpstr>
      <vt:lpstr>PowerPoint Presentation</vt:lpstr>
      <vt:lpstr>Odkaz  &lt;A&gt;</vt:lpstr>
      <vt:lpstr>Styly odkazů</vt:lpstr>
      <vt:lpstr>Úkol 6</vt:lpstr>
      <vt:lpstr>Pokročilé praktiky</vt:lpstr>
      <vt:lpstr>PowerPoint Presentation</vt:lpstr>
      <vt:lpstr>Nejlepší praktiky</vt:lpstr>
      <vt:lpstr>Oddělovač obsahu – Div, Section</vt:lpstr>
      <vt:lpstr>Více tagů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Základy HTML</dc:title>
  <dc:creator>Přemysl Fiala, Vodafone</dc:creator>
  <cp:lastModifiedBy>Přemysl Fiala, Vodafone</cp:lastModifiedBy>
  <cp:revision>69</cp:revision>
  <dcterms:modified xsi:type="dcterms:W3CDTF">2023-07-18T06:44:16Z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2023-07-18T06:44:15Z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6e90aaff-accf-4633-9b56-33df31c09484</vt:lpwstr>
  </property>
  <property fmtid="{D5CDD505-2E9C-101B-9397-08002B2CF9AE}" pid="8" name="MSIP_Label_0359f705-2ba0-454b-9cfc-6ce5bcaac040_ContentBits">
    <vt:lpwstr>2</vt:lpwstr>
  </property>
</Properties>
</file>